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8" r:id="rId4"/>
    <p:sldId id="259" r:id="rId5"/>
    <p:sldId id="282" r:id="rId6"/>
    <p:sldId id="278" r:id="rId7"/>
    <p:sldId id="270" r:id="rId8"/>
    <p:sldId id="280" r:id="rId9"/>
    <p:sldId id="276" r:id="rId10"/>
    <p:sldId id="277" r:id="rId11"/>
    <p:sldId id="275" r:id="rId12"/>
    <p:sldId id="279" r:id="rId13"/>
    <p:sldId id="281" r:id="rId14"/>
    <p:sldId id="267" r:id="rId15"/>
    <p:sldId id="274" r:id="rId16"/>
    <p:sldId id="269" r:id="rId17"/>
  </p:sldIdLst>
  <p:sldSz cx="9144000" cy="6858000" type="screen4x3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">
          <p15:clr>
            <a:srgbClr val="A4A3A4"/>
          </p15:clr>
        </p15:guide>
        <p15:guide id="2" orient="horz" pos="2742">
          <p15:clr>
            <a:srgbClr val="A4A3A4"/>
          </p15:clr>
        </p15:guide>
        <p15:guide id="3" orient="horz" pos="2823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1499">
          <p15:clr>
            <a:srgbClr val="A4A3A4"/>
          </p15:clr>
        </p15:guide>
        <p15:guide id="6" orient="horz" pos="1584">
          <p15:clr>
            <a:srgbClr val="A4A3A4"/>
          </p15:clr>
        </p15:guide>
        <p15:guide id="7" pos="466">
          <p15:clr>
            <a:srgbClr val="A4A3A4"/>
          </p15:clr>
        </p15:guide>
        <p15:guide id="8" pos="4062">
          <p15:clr>
            <a:srgbClr val="A4A3A4"/>
          </p15:clr>
        </p15:guide>
        <p15:guide id="9" pos="5295">
          <p15:clr>
            <a:srgbClr val="A4A3A4"/>
          </p15:clr>
        </p15:guide>
        <p15:guide id="10" pos="4150">
          <p15:clr>
            <a:srgbClr val="A4A3A4"/>
          </p15:clr>
        </p15:guide>
        <p15:guide id="11" pos="1696">
          <p15:clr>
            <a:srgbClr val="A4A3A4"/>
          </p15:clr>
        </p15:guide>
        <p15:guide id="12" pos="2836">
          <p15:clr>
            <a:srgbClr val="A4A3A4"/>
          </p15:clr>
        </p15:guide>
        <p15:guide id="13" pos="1606">
          <p15:clr>
            <a:srgbClr val="A4A3A4"/>
          </p15:clr>
        </p15:guide>
        <p15:guide id="14" pos="29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F0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39" autoAdjust="0"/>
  </p:normalViewPr>
  <p:slideViewPr>
    <p:cSldViewPr snapToObjects="1">
      <p:cViewPr varScale="1">
        <p:scale>
          <a:sx n="73" d="100"/>
          <a:sy n="73" d="100"/>
        </p:scale>
        <p:origin x="1416" y="66"/>
      </p:cViewPr>
      <p:guideLst>
        <p:guide orient="horz" pos="362"/>
        <p:guide orient="horz" pos="2742"/>
        <p:guide orient="horz" pos="2823"/>
        <p:guide orient="horz" pos="3748"/>
        <p:guide orient="horz" pos="1499"/>
        <p:guide orient="horz" pos="1584"/>
        <p:guide pos="466"/>
        <p:guide pos="4062"/>
        <p:guide pos="5295"/>
        <p:guide pos="4150"/>
        <p:guide pos="1696"/>
        <p:guide pos="2836"/>
        <p:guide pos="1606"/>
        <p:guide pos="29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624596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0AA1E-DD21-6648-B137-6B29616C0733}" type="datetimeFigureOut">
              <a:rPr lang="fi-FI" smtClean="0"/>
              <a:pPr/>
              <a:t>30.8.2019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08CC0-214B-B346-91B0-786D92525CD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437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99C67-D84B-134F-A431-517186126448}" type="datetimeFigureOut">
              <a:rPr lang="fi-FI" smtClean="0"/>
              <a:pPr/>
              <a:t>30.8.2019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2013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4868-6D62-304A-81AF-3DBAAEA24DA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8011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4868-6D62-304A-81AF-3DBAAEA24DAE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203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4868-6D62-304A-81AF-3DBAAEA24DAE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32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smtClean="0"/>
              <a:t>Skillnaden</a:t>
            </a:r>
            <a:r>
              <a:rPr lang="sv-FI" baseline="0" dirty="0" smtClean="0"/>
              <a:t> mellan kurstent och allmäntent</a:t>
            </a:r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4868-6D62-304A-81AF-3DBAAEA24DAE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860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2492896"/>
            <a:ext cx="7641364" cy="1512168"/>
          </a:xfrm>
          <a:ln>
            <a:noFill/>
          </a:ln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500" b="0" i="0">
                <a:latin typeface="Arial"/>
                <a:cs typeface="Arial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4149080"/>
            <a:ext cx="7650236" cy="1182325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600" b="0" i="0" cap="none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30-08-2019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1574-E473-A44A-BD59-FFBDAD6E5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302" y="6376243"/>
            <a:ext cx="3598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Åbo</a:t>
            </a:r>
            <a:r>
              <a:rPr lang="en-US" dirty="0" smtClean="0"/>
              <a:t> </a:t>
            </a:r>
            <a:r>
              <a:rPr lang="en-US" dirty="0" err="1" smtClean="0"/>
              <a:t>Akademi</a:t>
            </a:r>
            <a:r>
              <a:rPr lang="en-US" dirty="0" smtClean="0"/>
              <a:t> | </a:t>
            </a:r>
            <a:r>
              <a:rPr lang="en-US" dirty="0" err="1" smtClean="0"/>
              <a:t>Domkyrkotorget</a:t>
            </a:r>
            <a:r>
              <a:rPr lang="en-US" dirty="0" smtClean="0"/>
              <a:t> 3 | 20500 </a:t>
            </a:r>
            <a:r>
              <a:rPr lang="en-US" dirty="0" err="1" smtClean="0"/>
              <a:t>Åbo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3097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3097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30-08-2019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Åbo Akademi | Domkyrkotorget 3 | 20500 Åbo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31772-5328-417B-83DB-D5BB6CFAED36}" type="slidenum">
              <a:rPr lang="en-US" altLang="sv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607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30-08-2019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Åbo Akademi | Domkyrkotorget 3 | 20500 Åbo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7B10D-F5E5-4525-90C3-97BF4E237262}" type="slidenum">
              <a:rPr lang="en-US" altLang="sv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651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30-08-2019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Åbo Akademi | Domkyrkotorget 3 | 20500 Åbo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4C548-08C7-4A4F-B3EF-7F42566D736C}" type="slidenum">
              <a:rPr lang="en-US" altLang="sv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55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3"/>
            <a:ext cx="3008313" cy="6480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276872"/>
            <a:ext cx="3008313" cy="3849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30-08-2019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Åbo Akademi | Domkyrkotorget 3 | 20500 Åbo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46CBF-0E91-4DF5-9A3B-DD23134B3FC3}" type="slidenum">
              <a:rPr lang="en-US" altLang="sv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7934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30-08-2019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Åbo Akademi | Domkyrkotorget 3 | 20500 Åbo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71BD3-BADE-4301-9378-376BDC661392}" type="slidenum">
              <a:rPr lang="en-US" altLang="sv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17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6050" y="574675"/>
            <a:ext cx="5718362" cy="1770591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90000"/>
              </a:lnSpc>
              <a:defRPr sz="3500" b="0" i="0">
                <a:latin typeface="Arial"/>
                <a:cs typeface="Arial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9775" y="2345266"/>
            <a:ext cx="7666038" cy="3820037"/>
          </a:xfrm>
          <a:ln>
            <a:noFill/>
          </a:ln>
        </p:spPr>
        <p:txBody>
          <a:bodyPr lIns="0" tIns="0" rIns="0" bIns="0" anchor="t" anchorCtr="0"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30-08-2019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1574-E473-A44A-BD59-FFBDAD6E53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300567" y="6142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302" y="6376243"/>
            <a:ext cx="3598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Åbo</a:t>
            </a:r>
            <a:r>
              <a:rPr lang="en-US" dirty="0" smtClean="0"/>
              <a:t> </a:t>
            </a:r>
            <a:r>
              <a:rPr lang="en-US" dirty="0" err="1" smtClean="0"/>
              <a:t>Akademi</a:t>
            </a:r>
            <a:r>
              <a:rPr lang="en-US" dirty="0" smtClean="0"/>
              <a:t> | </a:t>
            </a:r>
            <a:r>
              <a:rPr lang="en-US" dirty="0" err="1" smtClean="0"/>
              <a:t>Domkyrkotorget</a:t>
            </a:r>
            <a:r>
              <a:rPr lang="en-US" dirty="0" smtClean="0"/>
              <a:t> 3 | 20500 </a:t>
            </a:r>
            <a:r>
              <a:rPr lang="en-US" dirty="0" err="1" smtClean="0"/>
              <a:t>Åbo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6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30-08-2019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1574-E473-A44A-BD59-FFBDAD6E53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746124" y="2420888"/>
            <a:ext cx="3768725" cy="3529062"/>
          </a:xfrm>
        </p:spPr>
        <p:txBody>
          <a:bodyPr/>
          <a:lstStyle>
            <a:lvl1pPr>
              <a:defRPr sz="2000">
                <a:latin typeface="Palatino Linotype"/>
                <a:cs typeface="Palatino Linotype"/>
              </a:defRPr>
            </a:lvl1pPr>
            <a:lvl2pPr>
              <a:defRPr sz="1800">
                <a:latin typeface="Palatino Linotype"/>
                <a:cs typeface="Palatino Linotype"/>
              </a:defRPr>
            </a:lvl2pPr>
            <a:lvl3pPr>
              <a:defRPr sz="1600">
                <a:latin typeface="Palatino Linotype"/>
                <a:cs typeface="Palatino Linotype"/>
              </a:defRPr>
            </a:lvl3pPr>
            <a:lvl4pPr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86050" y="574675"/>
            <a:ext cx="5718362" cy="180498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500" b="0" i="0">
                <a:latin typeface="Arial"/>
                <a:cs typeface="Arial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46613" y="2514600"/>
            <a:ext cx="3759199" cy="3435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302" y="6376243"/>
            <a:ext cx="3598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Åbo</a:t>
            </a:r>
            <a:r>
              <a:rPr lang="en-US" dirty="0" smtClean="0"/>
              <a:t> </a:t>
            </a:r>
            <a:r>
              <a:rPr lang="en-US" dirty="0" err="1" smtClean="0"/>
              <a:t>Akademi</a:t>
            </a:r>
            <a:r>
              <a:rPr lang="en-US" dirty="0" smtClean="0"/>
              <a:t> | </a:t>
            </a:r>
            <a:r>
              <a:rPr lang="en-US" dirty="0" err="1" smtClean="0"/>
              <a:t>Domkyrkotorget</a:t>
            </a:r>
            <a:r>
              <a:rPr lang="en-US" dirty="0" smtClean="0"/>
              <a:t> 3 | 20500 </a:t>
            </a:r>
            <a:r>
              <a:rPr lang="en-US" dirty="0" err="1" smtClean="0"/>
              <a:t>Åbo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7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46125" y="2514600"/>
            <a:ext cx="7659688" cy="36507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Horizontal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30-08-2019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1574-E473-A44A-BD59-FFBDAD6E53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86050" y="574676"/>
            <a:ext cx="5718362" cy="180498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500" b="0" i="0">
                <a:latin typeface="Arial"/>
                <a:cs typeface="Arial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302" y="6376243"/>
            <a:ext cx="3598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Åbo</a:t>
            </a:r>
            <a:r>
              <a:rPr lang="en-US" dirty="0" smtClean="0"/>
              <a:t> </a:t>
            </a:r>
            <a:r>
              <a:rPr lang="en-US" dirty="0" err="1" smtClean="0"/>
              <a:t>Akademi</a:t>
            </a:r>
            <a:r>
              <a:rPr lang="en-US" dirty="0" smtClean="0"/>
              <a:t> | </a:t>
            </a:r>
            <a:r>
              <a:rPr lang="en-US" dirty="0" err="1" smtClean="0"/>
              <a:t>Domkyrkotorget</a:t>
            </a:r>
            <a:r>
              <a:rPr lang="en-US" dirty="0" smtClean="0"/>
              <a:t> 3 | 20500 </a:t>
            </a:r>
            <a:r>
              <a:rPr lang="en-US" dirty="0" err="1" smtClean="0"/>
              <a:t>Åbo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8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2492896"/>
            <a:ext cx="7641364" cy="1512168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4500" b="0" i="0">
                <a:latin typeface="Arial"/>
                <a:cs typeface="Arial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 smtClean="0"/>
              <a:t>30-08-2019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1574-E473-A44A-BD59-FFBDAD6E5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302" y="6376243"/>
            <a:ext cx="3598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Åbo</a:t>
            </a:r>
            <a:r>
              <a:rPr lang="en-US" dirty="0" smtClean="0"/>
              <a:t> </a:t>
            </a:r>
            <a:r>
              <a:rPr lang="en-US" dirty="0" err="1" smtClean="0"/>
              <a:t>Akademi</a:t>
            </a:r>
            <a:r>
              <a:rPr lang="en-US" dirty="0" smtClean="0"/>
              <a:t> | </a:t>
            </a:r>
            <a:r>
              <a:rPr lang="en-US" dirty="0" err="1" smtClean="0"/>
              <a:t>Domkyrkotorget</a:t>
            </a:r>
            <a:r>
              <a:rPr lang="en-US" dirty="0" smtClean="0"/>
              <a:t> 3 | 20500 </a:t>
            </a:r>
            <a:r>
              <a:rPr lang="en-US" dirty="0" err="1" smtClean="0"/>
              <a:t>Åbo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8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30-08-2019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Åbo Akademi | Domkyrkotorget 3 | 20500 Åbo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9529A-DEF6-4350-AD6D-D9F2F47E83AA}" type="slidenum">
              <a:rPr lang="en-US" altLang="sv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50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772816"/>
            <a:ext cx="7272337" cy="41050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30-08-2019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Åbo Akademi | Domkyrkotorget 3 | 20500 Åbo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FB4FB-030E-4C6A-84BA-CFD012ACB2C1}" type="slidenum">
              <a:rPr lang="en-US" altLang="sv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421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30-08-2019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Åbo Akademi | Domkyrkotorget 3 | 20500 Åbo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763C-1B73-495E-9ACE-79EE4972A515}" type="slidenum">
              <a:rPr lang="en-US" altLang="sv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7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815" y="1700213"/>
            <a:ext cx="355917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700213"/>
            <a:ext cx="3560762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30-08-2019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Åbo Akademi | Domkyrkotorget 3 | 20500 Åbo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BEF9A-5B95-4996-B83B-17B777D3B19D}" type="slidenum">
              <a:rPr lang="en-US" altLang="sv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sv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53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-7471" y="6283280"/>
            <a:ext cx="9166411" cy="5847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 descr="Sigill_ai_vektor_gul65pros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1" b="71460"/>
          <a:stretch/>
        </p:blipFill>
        <p:spPr>
          <a:xfrm>
            <a:off x="395536" y="6284836"/>
            <a:ext cx="2951565" cy="583200"/>
          </a:xfrm>
          <a:prstGeom prst="rect">
            <a:avLst/>
          </a:prstGeom>
        </p:spPr>
      </p:pic>
      <p:sp>
        <p:nvSpPr>
          <p:cNvPr id="11" name="Suorakulmio 10"/>
          <p:cNvSpPr/>
          <p:nvPr/>
        </p:nvSpPr>
        <p:spPr>
          <a:xfrm>
            <a:off x="107504" y="116632"/>
            <a:ext cx="2437259" cy="22630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9411" y="470647"/>
            <a:ext cx="5707529" cy="1934882"/>
          </a:xfrm>
          <a:prstGeom prst="rect">
            <a:avLst/>
          </a:prstGeom>
          <a:ln w="3175" cmpd="sng">
            <a:noFill/>
          </a:ln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624" y="2525059"/>
            <a:ext cx="7658753" cy="3424222"/>
          </a:xfrm>
          <a:prstGeom prst="rect">
            <a:avLst/>
          </a:prstGeom>
          <a:ln w="3175" cmpd="sng"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92280" y="6376243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sv-FI" smtClean="0"/>
              <a:t>30-08-2019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376243"/>
            <a:ext cx="3774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BB6090E5-003B-8F44-964F-FA902A5221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alogobasic4c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9" y="560823"/>
            <a:ext cx="888313" cy="926114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302" y="6376243"/>
            <a:ext cx="3598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Åbo</a:t>
            </a:r>
            <a:r>
              <a:rPr lang="en-US" dirty="0" smtClean="0"/>
              <a:t> </a:t>
            </a:r>
            <a:r>
              <a:rPr lang="en-US" dirty="0" err="1" smtClean="0"/>
              <a:t>Akademi</a:t>
            </a:r>
            <a:r>
              <a:rPr lang="en-US" dirty="0" smtClean="0"/>
              <a:t> | </a:t>
            </a:r>
            <a:r>
              <a:rPr lang="en-US" dirty="0" err="1" smtClean="0"/>
              <a:t>Domkyrkotorget</a:t>
            </a:r>
            <a:r>
              <a:rPr lang="en-US" dirty="0" smtClean="0"/>
              <a:t> 3 | 20500 </a:t>
            </a:r>
            <a:r>
              <a:rPr lang="en-US" dirty="0" err="1" smtClean="0"/>
              <a:t>Åbo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9" r:id="rId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000" b="0" i="0" kern="1200" cap="none" spc="0" normalizeH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charset="2"/>
        <a:buChar char="§"/>
        <a:defRPr sz="2500" kern="1200" spc="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charset="2"/>
        <a:buChar char="§"/>
        <a:defRPr sz="220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charset="2"/>
        <a:buChar char="§"/>
        <a:defRPr sz="180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charset="2"/>
        <a:buChar char="§"/>
        <a:defRPr sz="160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alatino"/>
          <a:ea typeface="+mn-ea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3825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476250"/>
            <a:ext cx="72723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FI" smtClean="0"/>
              <a:t>Click to edit Master title style</a:t>
            </a:r>
            <a:endParaRPr lang="fi-FI" altLang="sv-FI" smtClean="0"/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700213"/>
            <a:ext cx="72723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FI" smtClean="0"/>
              <a:t>Click to edit Master text styles</a:t>
            </a:r>
          </a:p>
          <a:p>
            <a:pPr lvl="1"/>
            <a:r>
              <a:rPr lang="en-US" altLang="sv-FI" smtClean="0"/>
              <a:t>Second level</a:t>
            </a:r>
          </a:p>
          <a:p>
            <a:pPr lvl="2"/>
            <a:r>
              <a:rPr lang="en-US" altLang="sv-FI" smtClean="0"/>
              <a:t>Third level</a:t>
            </a:r>
          </a:p>
          <a:p>
            <a:pPr lvl="3"/>
            <a:r>
              <a:rPr lang="en-US" altLang="sv-FI" smtClean="0"/>
              <a:t>Fourth level</a:t>
            </a:r>
          </a:p>
          <a:p>
            <a:pPr lvl="4"/>
            <a:r>
              <a:rPr lang="en-US" altLang="sv-FI" smtClean="0"/>
              <a:t>Fifth level</a:t>
            </a:r>
            <a:endParaRPr lang="fi-FI" altLang="sv-FI" smtClean="0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67625" y="6553200"/>
            <a:ext cx="865188" cy="18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FI" smtClean="0">
                <a:solidFill>
                  <a:srgbClr val="FFFFFF"/>
                </a:solidFill>
              </a:rPr>
              <a:t>30-08-2019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553200"/>
            <a:ext cx="5327650" cy="18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FI" smtClean="0">
                <a:solidFill>
                  <a:srgbClr val="FFFFFF"/>
                </a:solidFill>
              </a:rPr>
              <a:t>Åbo Akademi | Domkyrkotorget 3 | 20500 Åbo</a:t>
            </a:r>
            <a:endParaRPr lang="sv-FI">
              <a:solidFill>
                <a:srgbClr val="FFFFFF"/>
              </a:solidFill>
            </a:endParaRP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51613"/>
            <a:ext cx="431800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13CD610-ECEE-4223-9391-D3F5E6153318}" type="slidenum">
              <a:rPr lang="en-US" altLang="sv-FI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v-FI">
              <a:solidFill>
                <a:srgbClr val="FFFFFF"/>
              </a:solidFill>
            </a:endParaRPr>
          </a:p>
        </p:txBody>
      </p:sp>
      <p:pic>
        <p:nvPicPr>
          <p:cNvPr id="103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60350"/>
            <a:ext cx="7175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53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A0002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A0002F"/>
          </a:solidFill>
          <a:effectLst>
            <a:outerShdw blurRad="38100" dist="38100" dir="2700000" algn="tl">
              <a:srgbClr val="C0C0C0"/>
            </a:outerShdw>
          </a:effectLst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A0002F"/>
          </a:solidFill>
          <a:effectLst>
            <a:outerShdw blurRad="38100" dist="38100" dir="2700000" algn="tl">
              <a:srgbClr val="C0C0C0"/>
            </a:outerShdw>
          </a:effectLst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A0002F"/>
          </a:solidFill>
          <a:effectLst>
            <a:outerShdw blurRad="38100" dist="38100" dir="2700000" algn="tl">
              <a:srgbClr val="C0C0C0"/>
            </a:outerShdw>
          </a:effectLst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A0002F"/>
          </a:solidFill>
          <a:effectLst>
            <a:outerShdw blurRad="38100" dist="38100" dir="2700000" algn="tl">
              <a:srgbClr val="C0C0C0"/>
            </a:outerShdw>
          </a:effectLst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0002F"/>
          </a:solidFill>
          <a:effectLst>
            <a:outerShdw blurRad="38100" dist="38100" dir="2700000" algn="tl">
              <a:srgbClr val="C0C0C0"/>
            </a:outerShdw>
          </a:effectLst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0002F"/>
          </a:solidFill>
          <a:effectLst>
            <a:outerShdw blurRad="38100" dist="38100" dir="2700000" algn="tl">
              <a:srgbClr val="C0C0C0"/>
            </a:outerShdw>
          </a:effectLst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0002F"/>
          </a:solidFill>
          <a:effectLst>
            <a:outerShdw blurRad="38100" dist="38100" dir="2700000" algn="tl">
              <a:srgbClr val="C0C0C0"/>
            </a:outerShdw>
          </a:effectLst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A0002F"/>
          </a:solidFill>
          <a:effectLst>
            <a:outerShdw blurRad="38100" dist="38100" dir="2700000" algn="tl">
              <a:srgbClr val="C0C0C0"/>
            </a:outerShdw>
          </a:effectLst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0002F"/>
        </a:buClr>
        <a:buFont typeface="Wingdings" panose="05000000000000000000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0002F"/>
        </a:buClr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0002F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0002F"/>
        </a:buClr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0002F"/>
        </a:buClr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0002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0002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0002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0002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abo.fi/" TargetMode="External"/><Relationship Id="rId2" Type="http://schemas.openxmlformats.org/officeDocument/2006/relationships/hyperlink" Target="http://studiehandboken.abo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bo.fi/fakultet/fnt" TargetMode="External"/><Relationship Id="rId5" Type="http://schemas.openxmlformats.org/officeDocument/2006/relationships/hyperlink" Target="https://www.abo.fi/studera-hos-oss/du-som-redan-studerar/studieinformation/" TargetMode="External"/><Relationship Id="rId4" Type="http://schemas.openxmlformats.org/officeDocument/2006/relationships/hyperlink" Target="https://www.abo.fi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nt-studieradgivare@abo.fi" TargetMode="External"/><Relationship Id="rId2" Type="http://schemas.openxmlformats.org/officeDocument/2006/relationships/hyperlink" Target="mailto:Fornamn.efternamn@abo.f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sk-kansli@abo.fi" TargetMode="External"/><Relationship Id="rId5" Type="http://schemas.openxmlformats.org/officeDocument/2006/relationships/hyperlink" Target="mailto:helpdesk@abo.fi" TargetMode="External"/><Relationship Id="rId4" Type="http://schemas.openxmlformats.org/officeDocument/2006/relationships/hyperlink" Target="mailto:studinfo@abo.f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udiehandboken.abo.f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tudent.abo.fi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1796967" y="836712"/>
            <a:ext cx="7223802" cy="2232248"/>
          </a:xfrm>
        </p:spPr>
        <p:txBody>
          <a:bodyPr/>
          <a:lstStyle/>
          <a:p>
            <a:r>
              <a:rPr lang="fi-FI" sz="4400" dirty="0" smtClean="0">
                <a:solidFill>
                  <a:srgbClr val="9F0926"/>
                </a:solidFill>
                <a:latin typeface="Palatino Linotype" pitchFamily="18" charset="0"/>
              </a:rPr>
              <a:t>VÄLKOMMEN </a:t>
            </a:r>
            <a:br>
              <a:rPr lang="fi-FI" sz="4400" dirty="0" smtClean="0">
                <a:solidFill>
                  <a:srgbClr val="9F0926"/>
                </a:solidFill>
                <a:latin typeface="Palatino Linotype" pitchFamily="18" charset="0"/>
              </a:rPr>
            </a:br>
            <a:r>
              <a:rPr lang="fi-FI" sz="4400" dirty="0" smtClean="0">
                <a:solidFill>
                  <a:srgbClr val="9F0926"/>
                </a:solidFill>
                <a:latin typeface="Palatino Linotype" pitchFamily="18" charset="0"/>
              </a:rPr>
              <a:t>till fakulteten för naturvetenskaper och teknik!</a:t>
            </a:r>
            <a:br>
              <a:rPr lang="fi-FI" sz="4400" dirty="0" smtClean="0">
                <a:solidFill>
                  <a:srgbClr val="9F0926"/>
                </a:solidFill>
                <a:latin typeface="Palatino Linotype" pitchFamily="18" charset="0"/>
              </a:rPr>
            </a:br>
            <a:r>
              <a:rPr lang="fi-FI" sz="4400" dirty="0">
                <a:latin typeface="Palatino Linotype" pitchFamily="18" charset="0"/>
              </a:rPr>
              <a:t/>
            </a:r>
            <a:br>
              <a:rPr lang="fi-FI" sz="4400" dirty="0">
                <a:latin typeface="Palatino Linotype" pitchFamily="18" charset="0"/>
              </a:rPr>
            </a:br>
            <a:r>
              <a:rPr lang="fi-FI" sz="2800" dirty="0" smtClean="0">
                <a:latin typeface="Palatino Linotype" pitchFamily="18" charset="0"/>
              </a:rPr>
              <a:t>30.8.2019</a:t>
            </a:r>
            <a:r>
              <a:rPr lang="fi-FI" sz="4000" dirty="0">
                <a:latin typeface="Palatino Linotype" pitchFamily="18" charset="0"/>
              </a:rPr>
              <a:t/>
            </a:r>
            <a:br>
              <a:rPr lang="fi-FI" sz="4000" dirty="0">
                <a:latin typeface="Palatino Linotype" pitchFamily="18" charset="0"/>
              </a:rPr>
            </a:br>
            <a:r>
              <a:rPr lang="fi-FI" sz="3200" dirty="0" smtClean="0">
                <a:latin typeface="Palatino Linotype" pitchFamily="18" charset="0"/>
              </a:rPr>
              <a:t>Information till studerande antagna direkt till magister-/DI-nivån</a:t>
            </a:r>
            <a:br>
              <a:rPr lang="fi-FI" sz="3200" dirty="0" smtClean="0">
                <a:latin typeface="Palatino Linotype" pitchFamily="18" charset="0"/>
              </a:rPr>
            </a:br>
            <a:r>
              <a:rPr lang="fi-FI" sz="3200" dirty="0" smtClean="0">
                <a:latin typeface="Palatino Linotype" pitchFamily="18" charset="0"/>
              </a:rPr>
              <a:t/>
            </a:r>
            <a:br>
              <a:rPr lang="fi-FI" sz="3200" dirty="0" smtClean="0">
                <a:latin typeface="Palatino Linotype" pitchFamily="18" charset="0"/>
              </a:rPr>
            </a:br>
            <a:r>
              <a:rPr lang="fi-FI" sz="1800" dirty="0" smtClean="0">
                <a:latin typeface="Palatino Linotype" pitchFamily="18" charset="0"/>
              </a:rPr>
              <a:t>Studierådgivare</a:t>
            </a:r>
            <a:br>
              <a:rPr lang="fi-FI" sz="1800" dirty="0" smtClean="0">
                <a:latin typeface="Palatino Linotype" pitchFamily="18" charset="0"/>
              </a:rPr>
            </a:br>
            <a:r>
              <a:rPr lang="fi-FI" sz="1800" dirty="0" smtClean="0">
                <a:latin typeface="Palatino Linotype" pitchFamily="18" charset="0"/>
              </a:rPr>
              <a:t>Simon Berg, Kerstin Fagerström </a:t>
            </a:r>
            <a:r>
              <a:rPr lang="fi-FI" sz="1800" dirty="0" err="1" smtClean="0">
                <a:latin typeface="Palatino Linotype" pitchFamily="18" charset="0"/>
              </a:rPr>
              <a:t>och</a:t>
            </a:r>
            <a:r>
              <a:rPr lang="fi-FI" sz="1800" dirty="0" smtClean="0">
                <a:latin typeface="Palatino Linotype" pitchFamily="18" charset="0"/>
              </a:rPr>
              <a:t> Jessica Lindroos</a:t>
            </a:r>
            <a:br>
              <a:rPr lang="fi-FI" sz="1800" dirty="0" smtClean="0">
                <a:latin typeface="Palatino Linotype" pitchFamily="18" charset="0"/>
              </a:rPr>
            </a:br>
            <a:r>
              <a:rPr lang="fi-FI" sz="3200" dirty="0" smtClean="0">
                <a:latin typeface="Palatino Linotype" pitchFamily="18" charset="0"/>
              </a:rPr>
              <a:t/>
            </a:r>
            <a:br>
              <a:rPr lang="fi-FI" sz="3200" dirty="0" smtClean="0">
                <a:latin typeface="Palatino Linotype" pitchFamily="18" charset="0"/>
              </a:rPr>
            </a:br>
            <a:r>
              <a:rPr lang="fi-FI" sz="2800" dirty="0" smtClean="0">
                <a:latin typeface="Palatino Linotype" pitchFamily="18" charset="0"/>
              </a:rPr>
              <a:t/>
            </a:r>
            <a:br>
              <a:rPr lang="fi-FI" sz="2800" dirty="0" smtClean="0">
                <a:latin typeface="Palatino Linotype" pitchFamily="18" charset="0"/>
              </a:rPr>
            </a:b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0512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926" y="349099"/>
            <a:ext cx="5718362" cy="910109"/>
          </a:xfrm>
        </p:spPr>
        <p:txBody>
          <a:bodyPr/>
          <a:lstStyle/>
          <a:p>
            <a:r>
              <a:rPr lang="sv-FI" dirty="0" smtClean="0">
                <a:latin typeface="Palatino Linotype" panose="02040502050505030304" pitchFamily="18" charset="0"/>
              </a:rPr>
              <a:t>Viktiga Byggnader</a:t>
            </a:r>
            <a:endParaRPr lang="sv-FI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724" y="1556792"/>
            <a:ext cx="6732748" cy="4314244"/>
          </a:xfrm>
        </p:spPr>
        <p:txBody>
          <a:bodyPr>
            <a:normAutofit/>
          </a:bodyPr>
          <a:lstStyle/>
          <a:p>
            <a:r>
              <a:rPr lang="sv-FI" altLang="sv-FI" sz="1800" dirty="0">
                <a:latin typeface="Minion Pro" panose="02040503050201020203" pitchFamily="18" charset="0"/>
              </a:rPr>
              <a:t>Agora (IT) </a:t>
            </a:r>
            <a:r>
              <a:rPr lang="sv-FI" altLang="sv-FI" sz="1200" b="1" dirty="0">
                <a:latin typeface="Minion Pro" panose="02040503050201020203" pitchFamily="18" charset="0"/>
              </a:rPr>
              <a:t>lunchrestaurang finns!</a:t>
            </a:r>
          </a:p>
          <a:p>
            <a:r>
              <a:rPr lang="sv-FI" altLang="sv-FI" sz="1800" dirty="0">
                <a:latin typeface="Minion Pro" panose="02040503050201020203" pitchFamily="18" charset="0"/>
              </a:rPr>
              <a:t>BioCity (Biovet, Farmaci) </a:t>
            </a:r>
            <a:r>
              <a:rPr lang="sv-FI" altLang="sv-FI" sz="1200" b="1" dirty="0">
                <a:latin typeface="Minion Pro" panose="02040503050201020203" pitchFamily="18" charset="0"/>
              </a:rPr>
              <a:t>lunchrestaurang finns!</a:t>
            </a:r>
            <a:endParaRPr lang="sv-FI" altLang="sv-FI" sz="1200" dirty="0">
              <a:latin typeface="Minion Pro" panose="02040503050201020203" pitchFamily="18" charset="0"/>
            </a:endParaRPr>
          </a:p>
          <a:p>
            <a:r>
              <a:rPr lang="sv-FI" altLang="sv-FI" sz="1800" dirty="0">
                <a:latin typeface="Minion Pro" panose="02040503050201020203" pitchFamily="18" charset="0"/>
              </a:rPr>
              <a:t>Axelia (Kemi- och processteknik, Kemi)</a:t>
            </a:r>
          </a:p>
          <a:p>
            <a:r>
              <a:rPr lang="sv-FI" altLang="sv-FI" sz="1800" dirty="0">
                <a:latin typeface="Minion Pro" panose="02040503050201020203" pitchFamily="18" charset="0"/>
              </a:rPr>
              <a:t>Gadolinia (Fysik, Kemi, </a:t>
            </a:r>
            <a:r>
              <a:rPr lang="sv-FI" altLang="sv-FI" sz="1800" dirty="0" smtClean="0">
                <a:latin typeface="Minion Pro" panose="02040503050201020203" pitchFamily="18" charset="0"/>
              </a:rPr>
              <a:t>Kemi- och processteknik</a:t>
            </a:r>
            <a:r>
              <a:rPr lang="sv-FI" altLang="sv-FI" sz="1800" dirty="0">
                <a:latin typeface="Minion Pro" panose="02040503050201020203" pitchFamily="18" charset="0"/>
              </a:rPr>
              <a:t>) </a:t>
            </a:r>
            <a:r>
              <a:rPr lang="sv-FI" altLang="sv-FI" sz="1200" b="1" dirty="0">
                <a:latin typeface="Minion Pro" panose="02040503050201020203" pitchFamily="18" charset="0"/>
              </a:rPr>
              <a:t>lunchrestaurang finns!</a:t>
            </a:r>
            <a:endParaRPr lang="sv-FI" altLang="sv-FI" sz="1200" dirty="0">
              <a:latin typeface="Minion Pro" panose="02040503050201020203" pitchFamily="18" charset="0"/>
            </a:endParaRPr>
          </a:p>
          <a:p>
            <a:r>
              <a:rPr lang="sv-FI" altLang="sv-FI" sz="1800" dirty="0">
                <a:latin typeface="Minion Pro" panose="02040503050201020203" pitchFamily="18" charset="0"/>
              </a:rPr>
              <a:t>Geohuset (Geologi)</a:t>
            </a:r>
          </a:p>
          <a:p>
            <a:r>
              <a:rPr lang="sv-FI" altLang="sv-FI" sz="1800" dirty="0">
                <a:latin typeface="Minion Pro" panose="02040503050201020203" pitchFamily="18" charset="0"/>
              </a:rPr>
              <a:t>Geologicum (Matematik)</a:t>
            </a:r>
          </a:p>
          <a:p>
            <a:r>
              <a:rPr lang="sv-FI" altLang="sv-FI" sz="1800" dirty="0">
                <a:latin typeface="Minion Pro" panose="02040503050201020203" pitchFamily="18" charset="0"/>
              </a:rPr>
              <a:t>Gripen (studentexpeditionen, internationella ärenden)</a:t>
            </a:r>
          </a:p>
          <a:p>
            <a:r>
              <a:rPr lang="sv-FI" altLang="sv-FI" sz="1800" dirty="0">
                <a:latin typeface="Minion Pro" panose="02040503050201020203" pitchFamily="18" charset="0"/>
              </a:rPr>
              <a:t>Arken (FHPT, Språkcentret) </a:t>
            </a:r>
            <a:r>
              <a:rPr lang="sv-FI" altLang="sv-FI" sz="1200" b="1" dirty="0">
                <a:latin typeface="Minion Pro" panose="02040503050201020203" pitchFamily="18" charset="0"/>
              </a:rPr>
              <a:t>lunchrestaurang finns! </a:t>
            </a:r>
          </a:p>
          <a:p>
            <a:r>
              <a:rPr lang="sv-FI" altLang="sv-FI" sz="1800" dirty="0">
                <a:latin typeface="Minion Pro" panose="02040503050201020203" pitchFamily="18" charset="0"/>
              </a:rPr>
              <a:t>ASA (</a:t>
            </a:r>
            <a:r>
              <a:rPr lang="sv-FI" altLang="sv-FI" sz="1800" dirty="0" smtClean="0">
                <a:latin typeface="Minion Pro" panose="02040503050201020203" pitchFamily="18" charset="0"/>
              </a:rPr>
              <a:t>FSE, ICT-service) </a:t>
            </a:r>
            <a:r>
              <a:rPr lang="sv-FI" altLang="sv-FI" sz="1200" b="1" dirty="0">
                <a:latin typeface="Minion Pro" panose="02040503050201020203" pitchFamily="18" charset="0"/>
              </a:rPr>
              <a:t>lunchrestaurang finns! </a:t>
            </a:r>
          </a:p>
          <a:p>
            <a:r>
              <a:rPr lang="sv-FI" altLang="sv-FI" sz="1800" dirty="0">
                <a:latin typeface="Minion Pro" panose="02040503050201020203" pitchFamily="18" charset="0"/>
              </a:rPr>
              <a:t>Kåren </a:t>
            </a:r>
            <a:r>
              <a:rPr lang="sv-FI" altLang="sv-FI" sz="1200" b="1" dirty="0">
                <a:latin typeface="Minion Pro" panose="02040503050201020203" pitchFamily="18" charset="0"/>
              </a:rPr>
              <a:t>lunchrestaurang finns!</a:t>
            </a:r>
          </a:p>
          <a:p>
            <a:endParaRPr lang="sv-FI" sz="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376243"/>
            <a:ext cx="936104" cy="365125"/>
          </a:xfrm>
        </p:spPr>
        <p:txBody>
          <a:bodyPr/>
          <a:lstStyle/>
          <a:p>
            <a:r>
              <a:rPr lang="sv-FI" dirty="0" smtClean="0"/>
              <a:t>30-08-2019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sv-FI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Campus</a:t>
            </a:r>
          </a:p>
        </p:txBody>
      </p:sp>
      <p:pic>
        <p:nvPicPr>
          <p:cNvPr id="23555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2" t="10229" r="-12404" b="8614"/>
          <a:stretch>
            <a:fillRect/>
          </a:stretch>
        </p:blipFill>
        <p:spPr>
          <a:xfrm>
            <a:off x="974564" y="1655975"/>
            <a:ext cx="8058472" cy="4591050"/>
          </a:xfrm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3116263" y="2142798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0002F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002F"/>
              </a:buClr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FI" altLang="sv-FI" sz="800" smtClean="0">
                <a:solidFill>
                  <a:srgbClr val="C00000"/>
                </a:solidFill>
                <a:latin typeface="Arial" panose="020B0604020202020204" pitchFamily="34" charset="0"/>
              </a:rPr>
              <a:t>ASA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735263" y="1879600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0002F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002F"/>
              </a:buClr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FI" altLang="sv-FI" sz="800" smtClean="0">
                <a:solidFill>
                  <a:srgbClr val="C00000"/>
                </a:solidFill>
                <a:latin typeface="Arial" panose="020B0604020202020204" pitchFamily="34" charset="0"/>
              </a:rPr>
              <a:t>Arken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2943225" y="2635250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0002F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002F"/>
              </a:buClr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FI" altLang="sv-FI" sz="800" smtClean="0">
                <a:solidFill>
                  <a:srgbClr val="C00000"/>
                </a:solidFill>
                <a:latin typeface="Arial" panose="020B0604020202020204" pitchFamily="34" charset="0"/>
              </a:rPr>
              <a:t>Axelia</a:t>
            </a: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2735263" y="3321050"/>
            <a:ext cx="6556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0002F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002F"/>
              </a:buClr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FI" altLang="sv-FI" sz="800" smtClean="0">
                <a:solidFill>
                  <a:srgbClr val="C00000"/>
                </a:solidFill>
                <a:latin typeface="Arial" panose="020B0604020202020204" pitchFamily="34" charset="0"/>
              </a:rPr>
              <a:t>Gadolinia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2773363" y="4267200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0002F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002F"/>
              </a:buClr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FI" altLang="sv-FI" sz="800" smtClean="0">
                <a:solidFill>
                  <a:srgbClr val="C00000"/>
                </a:solidFill>
                <a:latin typeface="Arial" panose="020B0604020202020204" pitchFamily="34" charset="0"/>
              </a:rPr>
              <a:t>Geologicum, Geohuset</a:t>
            </a: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2560638" y="4792663"/>
            <a:ext cx="830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0002F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002F"/>
              </a:buClr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FI" altLang="sv-FI" sz="800" smtClean="0">
                <a:solidFill>
                  <a:srgbClr val="C00000"/>
                </a:solidFill>
                <a:latin typeface="Arial" panose="020B0604020202020204" pitchFamily="34" charset="0"/>
              </a:rPr>
              <a:t>Gripen</a:t>
            </a:r>
          </a:p>
        </p:txBody>
      </p:sp>
      <p:sp>
        <p:nvSpPr>
          <p:cNvPr id="23562" name="TextBox 13"/>
          <p:cNvSpPr txBox="1">
            <a:spLocks noChangeArrowheads="1"/>
          </p:cNvSpPr>
          <p:nvPr/>
        </p:nvSpPr>
        <p:spPr bwMode="auto">
          <a:xfrm>
            <a:off x="5829300" y="5491426"/>
            <a:ext cx="54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0002F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002F"/>
              </a:buClr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FI" altLang="sv-FI" sz="800" dirty="0" smtClean="0">
                <a:solidFill>
                  <a:srgbClr val="C00000"/>
                </a:solidFill>
                <a:latin typeface="Arial" panose="020B0604020202020204" pitchFamily="34" charset="0"/>
              </a:rPr>
              <a:t>BioCity</a:t>
            </a:r>
          </a:p>
        </p:txBody>
      </p:sp>
      <p:sp>
        <p:nvSpPr>
          <p:cNvPr id="23563" name="TextBox 14"/>
          <p:cNvSpPr txBox="1">
            <a:spLocks noChangeArrowheads="1"/>
          </p:cNvSpPr>
          <p:nvPr/>
        </p:nvSpPr>
        <p:spPr bwMode="auto">
          <a:xfrm>
            <a:off x="3840163" y="2535238"/>
            <a:ext cx="1066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0002F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002F"/>
              </a:buClr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FI" altLang="sv-FI" sz="800" smtClean="0">
                <a:solidFill>
                  <a:srgbClr val="C00000"/>
                </a:solidFill>
                <a:latin typeface="Arial" panose="020B0604020202020204" pitchFamily="34" charset="0"/>
              </a:rPr>
              <a:t>Agora</a:t>
            </a:r>
          </a:p>
        </p:txBody>
      </p:sp>
      <p:sp>
        <p:nvSpPr>
          <p:cNvPr id="23564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0002F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0002F"/>
              </a:buClr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002F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FI" altLang="sv-FI" sz="1000" smtClean="0">
                <a:solidFill>
                  <a:srgbClr val="FFFFFF"/>
                </a:solidFill>
              </a:rPr>
              <a:t>30-08-2019</a:t>
            </a:r>
            <a:endParaRPr lang="sv-FI" altLang="sv-FI" sz="1000" dirty="0" smtClean="0">
              <a:solidFill>
                <a:srgbClr val="FFFFFF"/>
              </a:solidFill>
            </a:endParaRPr>
          </a:p>
        </p:txBody>
      </p:sp>
      <p:sp>
        <p:nvSpPr>
          <p:cNvPr id="23566" name="TextBox 1"/>
          <p:cNvSpPr txBox="1">
            <a:spLocks noChangeArrowheads="1"/>
          </p:cNvSpPr>
          <p:nvPr/>
        </p:nvSpPr>
        <p:spPr bwMode="auto">
          <a:xfrm>
            <a:off x="1912938" y="5386643"/>
            <a:ext cx="1295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FI" altLang="sv-FI" sz="800" dirty="0" smtClean="0">
                <a:solidFill>
                  <a:srgbClr val="FF0000"/>
                </a:solidFill>
              </a:rPr>
              <a:t>Kåren</a:t>
            </a:r>
          </a:p>
        </p:txBody>
      </p:sp>
    </p:spTree>
    <p:extLst>
      <p:ext uri="{BB962C8B-B14F-4D97-AF65-F5344CB8AC3E}">
        <p14:creationId xmlns:p14="http://schemas.microsoft.com/office/powerpoint/2010/main" val="1199807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>
                <a:solidFill>
                  <a:prstClr val="black"/>
                </a:solidFill>
                <a:latin typeface="Palatino Linotype" panose="02040502050505030304" pitchFamily="18" charset="0"/>
              </a:rPr>
              <a:t>Viktiga nätsidor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700808"/>
            <a:ext cx="7666038" cy="4675435"/>
          </a:xfrm>
        </p:spPr>
        <p:txBody>
          <a:bodyPr>
            <a:noAutofit/>
          </a:bodyPr>
          <a:lstStyle/>
          <a:p>
            <a:r>
              <a:rPr lang="sv-FI" sz="2100" dirty="0"/>
              <a:t>Studiehandboken: </a:t>
            </a:r>
            <a:r>
              <a:rPr lang="sv-FI" sz="2100" dirty="0">
                <a:hlinkClick r:id="rId2"/>
              </a:rPr>
              <a:t>http://studiehandboken.abo.fi</a:t>
            </a:r>
            <a:r>
              <a:rPr lang="sv-FI" sz="2100" dirty="0" smtClean="0">
                <a:hlinkClick r:id="rId2"/>
              </a:rPr>
              <a:t>/</a:t>
            </a:r>
            <a:endParaRPr lang="fi-FI" sz="2100" dirty="0">
              <a:latin typeface="Palatino Linotype" panose="02040502050505030304" pitchFamily="18" charset="0"/>
            </a:endParaRPr>
          </a:p>
          <a:p>
            <a:r>
              <a:rPr lang="fi-FI" sz="2100" dirty="0" err="1">
                <a:latin typeface="Palatino Linotype" panose="02040502050505030304" pitchFamily="18" charset="0"/>
              </a:rPr>
              <a:t>Studieplaneringsverktyget</a:t>
            </a:r>
            <a:r>
              <a:rPr lang="fi-FI" sz="2100" dirty="0">
                <a:latin typeface="Palatino Linotype" panose="02040502050505030304" pitchFamily="18" charset="0"/>
              </a:rPr>
              <a:t> Peppi, </a:t>
            </a:r>
            <a:r>
              <a:rPr lang="fi-FI" sz="2100" dirty="0" err="1">
                <a:latin typeface="Palatino Linotype" panose="02040502050505030304" pitchFamily="18" charset="0"/>
              </a:rPr>
              <a:t>kurs</a:t>
            </a:r>
            <a:r>
              <a:rPr lang="fi-FI" sz="2100" dirty="0">
                <a:latin typeface="Palatino Linotype" panose="02040502050505030304" pitchFamily="18" charset="0"/>
              </a:rPr>
              <a:t>- </a:t>
            </a:r>
            <a:r>
              <a:rPr lang="fi-FI" sz="2100" dirty="0" err="1">
                <a:latin typeface="Palatino Linotype" panose="02040502050505030304" pitchFamily="18" charset="0"/>
              </a:rPr>
              <a:t>och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>
                <a:latin typeface="Palatino Linotype" panose="02040502050505030304" pitchFamily="18" charset="0"/>
              </a:rPr>
              <a:t>tentanmälan</a:t>
            </a:r>
            <a:r>
              <a:rPr lang="fi-FI" sz="2100" dirty="0">
                <a:latin typeface="Palatino Linotype" panose="02040502050505030304" pitchFamily="18" charset="0"/>
              </a:rPr>
              <a:t>:</a:t>
            </a:r>
            <a:br>
              <a:rPr lang="fi-FI" sz="2100" dirty="0">
                <a:latin typeface="Palatino Linotype" panose="02040502050505030304" pitchFamily="18" charset="0"/>
              </a:rPr>
            </a:br>
            <a:r>
              <a:rPr lang="sv-FI" sz="2100" dirty="0">
                <a:latin typeface="Palatino Linotype" panose="02040502050505030304" pitchFamily="18" charset="0"/>
                <a:hlinkClick r:id="rId3"/>
              </a:rPr>
              <a:t>https://student.abo.fi</a:t>
            </a:r>
            <a:r>
              <a:rPr lang="sv-FI" sz="2100" dirty="0">
                <a:latin typeface="Palatino Linotype" panose="02040502050505030304" pitchFamily="18" charset="0"/>
              </a:rPr>
              <a:t> </a:t>
            </a:r>
            <a:endParaRPr lang="fi-FI" sz="2100" b="1" dirty="0">
              <a:latin typeface="Palatino Linotype" panose="02040502050505030304" pitchFamily="18" charset="0"/>
            </a:endParaRPr>
          </a:p>
          <a:p>
            <a:pPr>
              <a:defRPr/>
            </a:pPr>
            <a:r>
              <a:rPr lang="fi-FI" sz="2100" dirty="0">
                <a:latin typeface="Palatino Linotype" panose="02040502050505030304" pitchFamily="18" charset="0"/>
              </a:rPr>
              <a:t>ÅA-</a:t>
            </a:r>
            <a:r>
              <a:rPr lang="fi-FI" sz="2100" dirty="0" err="1">
                <a:latin typeface="Palatino Linotype" panose="02040502050505030304" pitchFamily="18" charset="0"/>
              </a:rPr>
              <a:t>webben</a:t>
            </a:r>
            <a:r>
              <a:rPr lang="fi-FI" sz="2100" dirty="0">
                <a:latin typeface="Palatino Linotype" panose="02040502050505030304" pitchFamily="18" charset="0"/>
              </a:rPr>
              <a:t>:</a:t>
            </a:r>
            <a:r>
              <a:rPr lang="fi-FI" sz="2100" b="1" dirty="0">
                <a:latin typeface="Palatino Linotype" panose="02040502050505030304" pitchFamily="18" charset="0"/>
              </a:rPr>
              <a:t> </a:t>
            </a:r>
            <a:r>
              <a:rPr lang="fi-FI" sz="2100" dirty="0">
                <a:latin typeface="Palatino Linotype" panose="02040502050505030304" pitchFamily="18" charset="0"/>
                <a:hlinkClick r:id="rId4"/>
              </a:rPr>
              <a:t>https://www.abo.fi</a:t>
            </a:r>
            <a:r>
              <a:rPr lang="fi-FI" sz="2100" dirty="0" smtClean="0">
                <a:latin typeface="Palatino Linotype" panose="02040502050505030304" pitchFamily="18" charset="0"/>
                <a:hlinkClick r:id="rId4"/>
              </a:rPr>
              <a:t>/</a:t>
            </a:r>
            <a:endParaRPr lang="fi-FI" sz="2100" dirty="0">
              <a:latin typeface="Palatino Linotype" panose="02040502050505030304" pitchFamily="18" charset="0"/>
            </a:endParaRPr>
          </a:p>
          <a:p>
            <a:pPr>
              <a:defRPr/>
            </a:pPr>
            <a:r>
              <a:rPr lang="fi-FI" sz="2100" dirty="0" err="1">
                <a:latin typeface="Palatino Linotype" panose="02040502050505030304" pitchFamily="18" charset="0"/>
              </a:rPr>
              <a:t>ÅA:s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>
                <a:latin typeface="Palatino Linotype" panose="02040502050505030304" pitchFamily="18" charset="0"/>
              </a:rPr>
              <a:t>sidor</a:t>
            </a:r>
            <a:r>
              <a:rPr lang="fi-FI" sz="2100" dirty="0">
                <a:latin typeface="Palatino Linotype" panose="02040502050505030304" pitchFamily="18" charset="0"/>
              </a:rPr>
              <a:t> för </a:t>
            </a:r>
            <a:r>
              <a:rPr lang="fi-FI" sz="2100" dirty="0" err="1">
                <a:latin typeface="Palatino Linotype" panose="02040502050505030304" pitchFamily="18" charset="0"/>
              </a:rPr>
              <a:t>nya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>
                <a:latin typeface="Palatino Linotype" panose="02040502050505030304" pitchFamily="18" charset="0"/>
              </a:rPr>
              <a:t>studerande</a:t>
            </a:r>
            <a:r>
              <a:rPr lang="fi-FI" sz="2100" dirty="0">
                <a:latin typeface="Palatino Linotype" panose="02040502050505030304" pitchFamily="18" charset="0"/>
              </a:rPr>
              <a:t>: </a:t>
            </a:r>
            <a:r>
              <a:rPr lang="fi-FI" sz="2100" dirty="0">
                <a:latin typeface="Palatino Linotype" panose="02040502050505030304" pitchFamily="18" charset="0"/>
                <a:hlinkClick r:id="rId5"/>
              </a:rPr>
              <a:t>https://www.abo.fi/studera-hos-oss/du-som-redan-studerar/studieinformation</a:t>
            </a:r>
            <a:r>
              <a:rPr lang="fi-FI" sz="2100" dirty="0" smtClean="0">
                <a:latin typeface="Palatino Linotype" panose="02040502050505030304" pitchFamily="18" charset="0"/>
                <a:hlinkClick r:id="rId5"/>
              </a:rPr>
              <a:t>/</a:t>
            </a:r>
            <a:endParaRPr lang="fi-FI" sz="2100" dirty="0">
              <a:latin typeface="Palatino Linotype" panose="02040502050505030304" pitchFamily="18" charset="0"/>
            </a:endParaRPr>
          </a:p>
          <a:p>
            <a:pPr>
              <a:defRPr/>
            </a:pPr>
            <a:r>
              <a:rPr lang="fi-FI" sz="2100" dirty="0" err="1">
                <a:latin typeface="Palatino Linotype" panose="02040502050505030304" pitchFamily="18" charset="0"/>
              </a:rPr>
              <a:t>Intranätet</a:t>
            </a:r>
            <a:r>
              <a:rPr lang="fi-FI" sz="2100" dirty="0">
                <a:latin typeface="Palatino Linotype" panose="02040502050505030304" pitchFamily="18" charset="0"/>
              </a:rPr>
              <a:t>, FNT: </a:t>
            </a:r>
            <a:r>
              <a:rPr lang="fi-FI" sz="2100" dirty="0">
                <a:latin typeface="Palatino Linotype" panose="02040502050505030304" pitchFamily="18" charset="0"/>
                <a:hlinkClick r:id="rId6"/>
              </a:rPr>
              <a:t>https://oldwww.abo.fi/fakultet/fnt</a:t>
            </a:r>
            <a:r>
              <a:rPr lang="fi-FI" sz="2100" dirty="0">
                <a:latin typeface="Palatino Linotype" panose="02040502050505030304" pitchFamily="18" charset="0"/>
              </a:rPr>
              <a:t>  </a:t>
            </a:r>
            <a:r>
              <a:rPr lang="fi-FI" sz="2100" dirty="0" err="1">
                <a:latin typeface="Palatino Linotype" panose="02040502050505030304" pitchFamily="18" charset="0"/>
              </a:rPr>
              <a:t>Kommer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>
                <a:latin typeface="Palatino Linotype" panose="02040502050505030304" pitchFamily="18" charset="0"/>
              </a:rPr>
              <a:t>att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>
                <a:latin typeface="Palatino Linotype" panose="02040502050505030304" pitchFamily="18" charset="0"/>
              </a:rPr>
              <a:t>göras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>
                <a:latin typeface="Palatino Linotype" panose="02040502050505030304" pitchFamily="18" charset="0"/>
              </a:rPr>
              <a:t>om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>
                <a:latin typeface="Palatino Linotype" panose="02040502050505030304" pitchFamily="18" charset="0"/>
              </a:rPr>
              <a:t>detta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>
                <a:latin typeface="Palatino Linotype" panose="02040502050505030304" pitchFamily="18" charset="0"/>
              </a:rPr>
              <a:t>läsår</a:t>
            </a:r>
            <a:r>
              <a:rPr lang="fi-FI" sz="2100" dirty="0">
                <a:latin typeface="Palatino Linotype" panose="02040502050505030304" pitchFamily="18" charset="0"/>
              </a:rPr>
              <a:t>, </a:t>
            </a:r>
            <a:r>
              <a:rPr lang="fi-FI" sz="2100" dirty="0" err="1">
                <a:latin typeface="Palatino Linotype" panose="02040502050505030304" pitchFamily="18" charset="0"/>
              </a:rPr>
              <a:t>notera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>
                <a:latin typeface="Palatino Linotype" panose="02040502050505030304" pitchFamily="18" charset="0"/>
              </a:rPr>
              <a:t>att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>
                <a:latin typeface="Palatino Linotype" panose="02040502050505030304" pitchFamily="18" charset="0"/>
              </a:rPr>
              <a:t>information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>
                <a:latin typeface="Palatino Linotype" panose="02040502050505030304" pitchFamily="18" charset="0"/>
              </a:rPr>
              <a:t>kan</a:t>
            </a:r>
            <a:r>
              <a:rPr lang="fi-FI" sz="2100" dirty="0">
                <a:latin typeface="Palatino Linotype" panose="02040502050505030304" pitchFamily="18" charset="0"/>
              </a:rPr>
              <a:t> vara </a:t>
            </a:r>
            <a:r>
              <a:rPr lang="fi-FI" sz="2100" dirty="0" err="1">
                <a:latin typeface="Palatino Linotype" panose="02040502050505030304" pitchFamily="18" charset="0"/>
              </a:rPr>
              <a:t>föråldrad</a:t>
            </a:r>
            <a:r>
              <a:rPr lang="fi-FI" sz="2100" dirty="0">
                <a:latin typeface="Palatino Linotype" panose="02040502050505030304" pitchFamily="18" charset="0"/>
              </a:rPr>
              <a:t> (</a:t>
            </a:r>
            <a:r>
              <a:rPr lang="fi-FI" sz="2100" dirty="0" err="1">
                <a:latin typeface="Palatino Linotype" panose="02040502050505030304" pitchFamily="18" charset="0"/>
              </a:rPr>
              <a:t>kolla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>
                <a:latin typeface="Palatino Linotype" panose="02040502050505030304" pitchFamily="18" charset="0"/>
              </a:rPr>
              <a:t>uppdateringsdatum</a:t>
            </a:r>
            <a:r>
              <a:rPr lang="fi-FI" sz="2100" dirty="0">
                <a:latin typeface="Palatino Linotype" panose="02040502050505030304" pitchFamily="18" charset="0"/>
              </a:rPr>
              <a:t>)! </a:t>
            </a:r>
            <a:r>
              <a:rPr lang="fi-FI" sz="2100" dirty="0" err="1">
                <a:latin typeface="Palatino Linotype" panose="02040502050505030304" pitchFamily="18" charset="0"/>
              </a:rPr>
              <a:t>Kräver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>
                <a:latin typeface="Palatino Linotype" panose="02040502050505030304" pitchFamily="18" charset="0"/>
              </a:rPr>
              <a:t>inloggning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>
                <a:latin typeface="Palatino Linotype" panose="02040502050505030304" pitchFamily="18" charset="0"/>
              </a:rPr>
              <a:t>med</a:t>
            </a:r>
            <a:r>
              <a:rPr lang="fi-FI" sz="2100" dirty="0">
                <a:latin typeface="Palatino Linotype" panose="02040502050505030304" pitchFamily="18" charset="0"/>
              </a:rPr>
              <a:t> ÅA-</a:t>
            </a:r>
            <a:r>
              <a:rPr lang="fi-FI" sz="2100" dirty="0" err="1">
                <a:latin typeface="Palatino Linotype" panose="02040502050505030304" pitchFamily="18" charset="0"/>
              </a:rPr>
              <a:t>användarnamn</a:t>
            </a:r>
            <a:r>
              <a:rPr lang="fi-FI" sz="2100" dirty="0">
                <a:latin typeface="Palatino Linotype" panose="02040502050505030304" pitchFamily="18" charset="0"/>
              </a:rPr>
              <a:t>.</a:t>
            </a:r>
          </a:p>
          <a:p>
            <a:endParaRPr lang="sv-FI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376243"/>
            <a:ext cx="936104" cy="365125"/>
          </a:xfrm>
        </p:spPr>
        <p:txBody>
          <a:bodyPr/>
          <a:lstStyle/>
          <a:p>
            <a:r>
              <a:rPr lang="sv-FI" smtClean="0"/>
              <a:t>30-08-2019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628" y="715702"/>
            <a:ext cx="5718362" cy="766093"/>
          </a:xfrm>
        </p:spPr>
        <p:txBody>
          <a:bodyPr/>
          <a:lstStyle/>
          <a:p>
            <a:r>
              <a:rPr lang="sv-FI" dirty="0" smtClean="0">
                <a:latin typeface="Palatino Linotype" panose="02040502050505030304" pitchFamily="18" charset="0"/>
              </a:rPr>
              <a:t>Frågor, problem?</a:t>
            </a:r>
            <a:endParaRPr lang="sv-FI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4762"/>
            <a:ext cx="7819504" cy="490058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fi-FI" sz="1000" b="1" dirty="0" smtClean="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fi-FI" sz="2100" dirty="0" err="1" smtClean="0">
                <a:latin typeface="Palatino Linotype" panose="02040502050505030304" pitchFamily="18" charset="0"/>
              </a:rPr>
              <a:t>Din</a:t>
            </a:r>
            <a:r>
              <a:rPr lang="fi-FI" sz="2100" dirty="0" smtClean="0">
                <a:latin typeface="Palatino Linotype" panose="02040502050505030304" pitchFamily="18" charset="0"/>
              </a:rPr>
              <a:t> </a:t>
            </a:r>
            <a:r>
              <a:rPr lang="fi-FI" sz="2100" dirty="0" err="1" smtClean="0">
                <a:latin typeface="Palatino Linotype" panose="02040502050505030304" pitchFamily="18" charset="0"/>
              </a:rPr>
              <a:t>egenlärare</a:t>
            </a:r>
            <a:r>
              <a:rPr lang="fi-FI" sz="2100" dirty="0">
                <a:latin typeface="Palatino Linotype" panose="02040502050505030304" pitchFamily="18" charset="0"/>
              </a:rPr>
              <a:t>, </a:t>
            </a:r>
            <a:r>
              <a:rPr lang="fi-FI" sz="2100" dirty="0" err="1">
                <a:latin typeface="Palatino Linotype" panose="02040502050505030304" pitchFamily="18" charset="0"/>
              </a:rPr>
              <a:t>övriga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 smtClean="0">
                <a:latin typeface="Palatino Linotype" panose="02040502050505030304" pitchFamily="18" charset="0"/>
              </a:rPr>
              <a:t>lärare</a:t>
            </a:r>
            <a:r>
              <a:rPr lang="fi-FI" sz="2100" dirty="0" smtClean="0">
                <a:latin typeface="Palatino Linotype" panose="02040502050505030304" pitchFamily="18" charset="0"/>
              </a:rPr>
              <a:t>: </a:t>
            </a:r>
            <a:r>
              <a:rPr lang="sv-FI" sz="2100" dirty="0">
                <a:hlinkClick r:id="rId2"/>
              </a:rPr>
              <a:t>fornamn.efternamn@abo.fi</a:t>
            </a:r>
            <a:r>
              <a:rPr lang="sv-FI" sz="2100" dirty="0"/>
              <a:t> fungerar i allmänhet vid </a:t>
            </a:r>
            <a:r>
              <a:rPr lang="sv-FI" sz="2100" dirty="0" smtClean="0"/>
              <a:t>ÅA</a:t>
            </a:r>
          </a:p>
          <a:p>
            <a:pPr>
              <a:lnSpc>
                <a:spcPct val="80000"/>
              </a:lnSpc>
              <a:defRPr/>
            </a:pPr>
            <a:endParaRPr lang="fi-FI" sz="2100" b="1" dirty="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fi-FI" sz="2100" b="1" dirty="0" err="1">
                <a:latin typeface="Palatino Linotype" panose="02040502050505030304" pitchFamily="18" charset="0"/>
              </a:rPr>
              <a:t>Fakultetskansliet</a:t>
            </a:r>
            <a:r>
              <a:rPr lang="fi-FI" sz="2100" b="1" dirty="0">
                <a:latin typeface="Palatino Linotype" panose="02040502050505030304" pitchFamily="18" charset="0"/>
              </a:rPr>
              <a:t>: </a:t>
            </a:r>
            <a:r>
              <a:rPr lang="fi-FI" sz="2100" dirty="0">
                <a:latin typeface="Palatino Linotype" panose="02040502050505030304" pitchFamily="18" charset="0"/>
              </a:rPr>
              <a:t>Axelia </a:t>
            </a:r>
            <a:r>
              <a:rPr lang="fi-FI" sz="2100" dirty="0" err="1">
                <a:latin typeface="Palatino Linotype" panose="02040502050505030304" pitchFamily="18" charset="0"/>
              </a:rPr>
              <a:t>våning</a:t>
            </a:r>
            <a:r>
              <a:rPr lang="fi-FI" sz="2100" dirty="0">
                <a:latin typeface="Palatino Linotype" panose="02040502050505030304" pitchFamily="18" charset="0"/>
              </a:rPr>
              <a:t> 3, </a:t>
            </a:r>
            <a:r>
              <a:rPr lang="fi-FI" sz="2100" dirty="0" err="1">
                <a:latin typeface="Palatino Linotype" panose="02040502050505030304" pitchFamily="18" charset="0"/>
              </a:rPr>
              <a:t>Biskopsg</a:t>
            </a:r>
            <a:r>
              <a:rPr lang="fi-FI" sz="2100" dirty="0">
                <a:latin typeface="Palatino Linotype" panose="02040502050505030304" pitchFamily="18" charset="0"/>
              </a:rPr>
              <a:t>. 8, </a:t>
            </a:r>
            <a:r>
              <a:rPr lang="fi-FI" sz="2100" dirty="0" err="1">
                <a:latin typeface="Palatino Linotype" panose="02040502050505030304" pitchFamily="18" charset="0"/>
              </a:rPr>
              <a:t>öppet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>
                <a:latin typeface="Palatino Linotype" panose="02040502050505030304" pitchFamily="18" charset="0"/>
              </a:rPr>
              <a:t>må-fre</a:t>
            </a:r>
            <a:r>
              <a:rPr lang="fi-FI" sz="2100" dirty="0">
                <a:latin typeface="Palatino Linotype" panose="02040502050505030304" pitchFamily="18" charset="0"/>
              </a:rPr>
              <a:t> 9-15, </a:t>
            </a:r>
            <a:r>
              <a:rPr lang="fi-FI" sz="2100" dirty="0" err="1">
                <a:latin typeface="Palatino Linotype" panose="02040502050505030304" pitchFamily="18" charset="0"/>
              </a:rPr>
              <a:t>studierådgivarna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>
                <a:latin typeface="Palatino Linotype" panose="02040502050505030304" pitchFamily="18" charset="0"/>
              </a:rPr>
              <a:t>nås</a:t>
            </a:r>
            <a:r>
              <a:rPr lang="fi-FI" sz="2100" dirty="0">
                <a:latin typeface="Palatino Linotype" panose="02040502050505030304" pitchFamily="18" charset="0"/>
              </a:rPr>
              <a:t> </a:t>
            </a:r>
            <a:r>
              <a:rPr lang="fi-FI" sz="2100" dirty="0" err="1">
                <a:latin typeface="Palatino Linotype" panose="02040502050505030304" pitchFamily="18" charset="0"/>
              </a:rPr>
              <a:t>på</a:t>
            </a:r>
            <a:r>
              <a:rPr lang="fi-FI" sz="2100" dirty="0">
                <a:latin typeface="Palatino Linotype" panose="02040502050505030304" pitchFamily="18" charset="0"/>
              </a:rPr>
              <a:t> e-</a:t>
            </a:r>
            <a:r>
              <a:rPr lang="fi-FI" sz="2100" dirty="0" err="1">
                <a:latin typeface="Palatino Linotype" panose="02040502050505030304" pitchFamily="18" charset="0"/>
              </a:rPr>
              <a:t>post</a:t>
            </a:r>
            <a:r>
              <a:rPr lang="fi-FI" sz="2100" dirty="0">
                <a:latin typeface="Palatino Linotype" panose="02040502050505030304" pitchFamily="18" charset="0"/>
              </a:rPr>
              <a:t>: </a:t>
            </a:r>
            <a:r>
              <a:rPr lang="fi-FI" sz="2100" dirty="0" smtClean="0">
                <a:latin typeface="Palatino Linotype" panose="02040502050505030304" pitchFamily="18" charset="0"/>
                <a:hlinkClick r:id="rId3"/>
              </a:rPr>
              <a:t>fnt-studieradgivare@abo.fi</a:t>
            </a:r>
            <a:endParaRPr lang="fi-FI" sz="2100" dirty="0" smtClean="0"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sv-FI" sz="2100" b="1" dirty="0"/>
          </a:p>
          <a:p>
            <a:pPr>
              <a:lnSpc>
                <a:spcPct val="80000"/>
              </a:lnSpc>
              <a:defRPr/>
            </a:pPr>
            <a:r>
              <a:rPr lang="sv-FI" sz="2100" b="1" dirty="0"/>
              <a:t>Studentexpeditionen</a:t>
            </a:r>
            <a:r>
              <a:rPr lang="sv-FI" sz="2100" dirty="0"/>
              <a:t>: Gripen, </a:t>
            </a:r>
            <a:r>
              <a:rPr lang="sv-FI" sz="2100" dirty="0" err="1"/>
              <a:t>Tavastg</a:t>
            </a:r>
            <a:r>
              <a:rPr lang="sv-FI" sz="2100" dirty="0"/>
              <a:t>. 13, öppet 12-15 vardagar, e-post: </a:t>
            </a:r>
            <a:r>
              <a:rPr lang="sv-FI" sz="2100" dirty="0">
                <a:hlinkClick r:id="rId4"/>
              </a:rPr>
              <a:t>studinfo@abo.fi</a:t>
            </a:r>
            <a:r>
              <a:rPr lang="sv-FI" sz="2100" dirty="0"/>
              <a:t> (problem med närvaroanmälan, felaktiga </a:t>
            </a:r>
            <a:r>
              <a:rPr lang="sv-FI" sz="2100" dirty="0" smtClean="0"/>
              <a:t>personuppgifter, utbytesstudier)</a:t>
            </a:r>
            <a:endParaRPr lang="sv-FI" sz="2100" dirty="0"/>
          </a:p>
          <a:p>
            <a:pPr>
              <a:lnSpc>
                <a:spcPct val="80000"/>
              </a:lnSpc>
              <a:defRPr/>
            </a:pPr>
            <a:endParaRPr lang="sv-FI" sz="2100" dirty="0"/>
          </a:p>
          <a:p>
            <a:pPr>
              <a:lnSpc>
                <a:spcPct val="80000"/>
              </a:lnSpc>
              <a:defRPr/>
            </a:pPr>
            <a:r>
              <a:rPr lang="sv-FI" sz="2100" b="1" dirty="0" smtClean="0"/>
              <a:t>ICT-service</a:t>
            </a:r>
            <a:r>
              <a:rPr lang="sv-FI" sz="2100" dirty="0" smtClean="0"/>
              <a:t>: </a:t>
            </a:r>
            <a:r>
              <a:rPr lang="sv-FI" sz="2100" dirty="0"/>
              <a:t>ASA-huset, </a:t>
            </a:r>
            <a:r>
              <a:rPr lang="sv-FI" sz="2100" dirty="0" err="1"/>
              <a:t>Fänriksg</a:t>
            </a:r>
            <a:r>
              <a:rPr lang="sv-FI" sz="2100" dirty="0"/>
              <a:t>. 3C, öppet 8-11 och 12-16, e-post: </a:t>
            </a:r>
            <a:r>
              <a:rPr lang="sv-FI" sz="2100" dirty="0">
                <a:hlinkClick r:id="rId5"/>
              </a:rPr>
              <a:t>helpdesk@abo.fi</a:t>
            </a:r>
            <a:r>
              <a:rPr lang="sv-FI" sz="2100" dirty="0"/>
              <a:t>, </a:t>
            </a:r>
            <a:r>
              <a:rPr lang="sv-FI" sz="2100" dirty="0" err="1"/>
              <a:t>tel</a:t>
            </a:r>
            <a:r>
              <a:rPr lang="sv-FI" sz="2100" dirty="0"/>
              <a:t> 02-215 4777 (användarnamn, problem med e-post</a:t>
            </a:r>
            <a:r>
              <a:rPr lang="sv-FI" sz="2100" dirty="0" smtClean="0"/>
              <a:t>)</a:t>
            </a:r>
            <a:endParaRPr lang="sv-FI" sz="2100" dirty="0"/>
          </a:p>
          <a:p>
            <a:pPr>
              <a:defRPr/>
            </a:pPr>
            <a:r>
              <a:rPr lang="sv-FI" altLang="sv-FI" sz="2100" b="1" dirty="0" smtClean="0">
                <a:latin typeface="Palatino Linotype" panose="02040502050505030304" pitchFamily="18" charset="0"/>
              </a:rPr>
              <a:t>Språkcentret: </a:t>
            </a:r>
            <a:r>
              <a:rPr lang="sv-FI" altLang="sv-FI" sz="2100" dirty="0" smtClean="0">
                <a:latin typeface="Palatino Linotype" panose="02040502050505030304" pitchFamily="18" charset="0"/>
                <a:hlinkClick r:id="rId6"/>
              </a:rPr>
              <a:t>csk-kansli@abo.fi</a:t>
            </a:r>
            <a:r>
              <a:rPr lang="sv-FI" altLang="sv-FI" sz="2100" dirty="0" smtClean="0">
                <a:latin typeface="Palatino Linotype" panose="02040502050505030304" pitchFamily="18" charset="0"/>
              </a:rPr>
              <a:t> </a:t>
            </a:r>
            <a:endParaRPr lang="sv-FI" altLang="sv-FI" sz="2100" dirty="0">
              <a:latin typeface="Palatino Linotype" panose="02040502050505030304" pitchFamily="18" charset="0"/>
            </a:endParaRPr>
          </a:p>
          <a:p>
            <a:endParaRPr lang="sv-FI" sz="2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376243"/>
            <a:ext cx="936104" cy="365125"/>
          </a:xfrm>
        </p:spPr>
        <p:txBody>
          <a:bodyPr/>
          <a:lstStyle/>
          <a:p>
            <a:r>
              <a:rPr lang="sv-FI" dirty="0" smtClean="0"/>
              <a:t>30-08-2019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1916832"/>
            <a:ext cx="7666038" cy="3820037"/>
          </a:xfrm>
        </p:spPr>
        <p:txBody>
          <a:bodyPr/>
          <a:lstStyle/>
          <a:p>
            <a:pPr marL="0" indent="0" algn="ctr">
              <a:buNone/>
            </a:pPr>
            <a:endParaRPr lang="sv-FI" sz="3600" dirty="0" smtClean="0"/>
          </a:p>
          <a:p>
            <a:pPr marL="0" indent="0" algn="ctr">
              <a:buNone/>
            </a:pPr>
            <a:r>
              <a:rPr lang="sv-FI" sz="3600" dirty="0"/>
              <a:t>Är du närvaroanmäld?</a:t>
            </a:r>
          </a:p>
          <a:p>
            <a:pPr marL="0" indent="0" algn="ctr">
              <a:buNone/>
            </a:pPr>
            <a:r>
              <a:rPr lang="sv-FI" sz="3600" dirty="0"/>
              <a:t>(studieinfo.fi senast </a:t>
            </a:r>
            <a:r>
              <a:rPr lang="sv-FI" sz="3600" dirty="0" smtClean="0"/>
              <a:t>idag </a:t>
            </a:r>
            <a:r>
              <a:rPr lang="sv-FI" sz="3600" dirty="0" err="1"/>
              <a:t>kl</a:t>
            </a:r>
            <a:r>
              <a:rPr lang="sv-FI" sz="3600" dirty="0"/>
              <a:t> 15.00)</a:t>
            </a:r>
          </a:p>
          <a:p>
            <a:pPr marL="0" indent="0" algn="ctr">
              <a:buNone/>
            </a:pPr>
            <a:endParaRPr lang="sv-FI" sz="3600" dirty="0"/>
          </a:p>
          <a:p>
            <a:pPr marL="0" indent="0" algn="ctr">
              <a:buNone/>
            </a:pPr>
            <a:r>
              <a:rPr lang="sv-FI" sz="3600" dirty="0"/>
              <a:t>Läs din @abo.fi epost regelbundet!</a:t>
            </a:r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376243"/>
            <a:ext cx="936104" cy="365125"/>
          </a:xfrm>
        </p:spPr>
        <p:txBody>
          <a:bodyPr/>
          <a:lstStyle/>
          <a:p>
            <a:r>
              <a:rPr lang="sv-FI" dirty="0" smtClean="0"/>
              <a:t>30-08-2019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7666038" cy="3820037"/>
          </a:xfrm>
        </p:spPr>
        <p:txBody>
          <a:bodyPr/>
          <a:lstStyle/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endParaRPr lang="sv-FI" dirty="0"/>
          </a:p>
          <a:p>
            <a:pPr marL="0" indent="0" algn="ctr">
              <a:buNone/>
            </a:pPr>
            <a:r>
              <a:rPr lang="sv-FI" sz="4800" b="1" dirty="0" smtClean="0"/>
              <a:t>LYCKA TILL MED STUDIERNA!</a:t>
            </a:r>
            <a:endParaRPr lang="sv-FI" sz="4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376243"/>
            <a:ext cx="936104" cy="365125"/>
          </a:xfrm>
        </p:spPr>
        <p:txBody>
          <a:bodyPr/>
          <a:lstStyle/>
          <a:p>
            <a:r>
              <a:rPr lang="sv-FI" dirty="0" smtClean="0"/>
              <a:t>30-08-2019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764704"/>
            <a:ext cx="6496708" cy="838101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Palatino Linotype" pitchFamily="18" charset="0"/>
              </a:rPr>
              <a:t>Fakulteten och fakultetskansliet </a:t>
            </a:r>
            <a:endParaRPr lang="fi-FI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279" y="1598155"/>
            <a:ext cx="8246842" cy="4891458"/>
          </a:xfrm>
        </p:spPr>
        <p:txBody>
          <a:bodyPr>
            <a:normAutofit fontScale="32500" lnSpcReduction="20000"/>
          </a:bodyPr>
          <a:lstStyle/>
          <a:p>
            <a:r>
              <a:rPr lang="fi-FI" sz="6600" b="1" dirty="0" err="1"/>
              <a:t>Dekanus</a:t>
            </a:r>
            <a:r>
              <a:rPr lang="fi-FI" sz="6600" b="1" dirty="0"/>
              <a:t> </a:t>
            </a:r>
            <a:r>
              <a:rPr lang="fi-FI" sz="6600" dirty="0"/>
              <a:t>(</a:t>
            </a:r>
            <a:r>
              <a:rPr lang="fi-FI" sz="6600" dirty="0" err="1"/>
              <a:t>leder</a:t>
            </a:r>
            <a:r>
              <a:rPr lang="fi-FI" sz="6600" dirty="0"/>
              <a:t> </a:t>
            </a:r>
            <a:r>
              <a:rPr lang="fi-FI" sz="6600" dirty="0" err="1"/>
              <a:t>fakulteten</a:t>
            </a:r>
            <a:r>
              <a:rPr lang="fi-FI" sz="6600" dirty="0"/>
              <a:t>): Patrik </a:t>
            </a:r>
            <a:r>
              <a:rPr lang="fi-FI" sz="6600" dirty="0" err="1"/>
              <a:t>Henelius</a:t>
            </a:r>
            <a:r>
              <a:rPr lang="fi-FI" sz="6600" dirty="0"/>
              <a:t> </a:t>
            </a:r>
            <a:endParaRPr lang="fi-FI" sz="6600" dirty="0" smtClean="0"/>
          </a:p>
          <a:p>
            <a:endParaRPr lang="fi-FI" sz="6600" dirty="0"/>
          </a:p>
          <a:p>
            <a:r>
              <a:rPr lang="fi-FI" sz="6600" b="1" dirty="0" err="1"/>
              <a:t>Fakultetskansliet</a:t>
            </a:r>
            <a:r>
              <a:rPr lang="fi-FI" sz="6600" dirty="0"/>
              <a:t>: Axelia (</a:t>
            </a:r>
            <a:r>
              <a:rPr lang="fi-FI" sz="6600" dirty="0" err="1"/>
              <a:t>vån</a:t>
            </a:r>
            <a:r>
              <a:rPr lang="fi-FI" sz="6600" dirty="0"/>
              <a:t> 3), </a:t>
            </a:r>
            <a:r>
              <a:rPr lang="fi-FI" sz="6600" dirty="0" err="1"/>
              <a:t>Biskopsgatan</a:t>
            </a:r>
            <a:r>
              <a:rPr lang="fi-FI" sz="6600" dirty="0"/>
              <a:t> 8, </a:t>
            </a:r>
            <a:r>
              <a:rPr lang="fi-FI" sz="6600" dirty="0" err="1"/>
              <a:t>öppet</a:t>
            </a:r>
            <a:r>
              <a:rPr lang="fi-FI" sz="6600" dirty="0"/>
              <a:t> </a:t>
            </a:r>
            <a:r>
              <a:rPr lang="fi-FI" sz="6600" dirty="0" smtClean="0"/>
              <a:t>9-15</a:t>
            </a:r>
          </a:p>
          <a:p>
            <a:endParaRPr lang="fi-FI" sz="6600" dirty="0"/>
          </a:p>
          <a:p>
            <a:r>
              <a:rPr lang="fi-FI" sz="6600" b="1" dirty="0" err="1"/>
              <a:t>Studiepersonal</a:t>
            </a:r>
            <a:r>
              <a:rPr lang="fi-FI" sz="6600" b="1" dirty="0"/>
              <a:t> </a:t>
            </a:r>
            <a:r>
              <a:rPr lang="fi-FI" sz="6600" b="1" dirty="0" err="1"/>
              <a:t>vid</a:t>
            </a:r>
            <a:r>
              <a:rPr lang="fi-FI" sz="6600" b="1" dirty="0"/>
              <a:t> </a:t>
            </a:r>
            <a:r>
              <a:rPr lang="fi-FI" sz="6600" b="1" dirty="0" err="1"/>
              <a:t>fakultetskansliet</a:t>
            </a:r>
            <a:r>
              <a:rPr lang="fi-FI" sz="6600" b="1" dirty="0"/>
              <a:t>:</a:t>
            </a:r>
            <a:r>
              <a:rPr lang="fi-FI" sz="6600" dirty="0"/>
              <a:t/>
            </a:r>
            <a:br>
              <a:rPr lang="fi-FI" sz="6600" dirty="0"/>
            </a:br>
            <a:r>
              <a:rPr lang="fi-FI" sz="6600" i="1" dirty="0" err="1"/>
              <a:t>Utbildningskoordinator</a:t>
            </a:r>
            <a:r>
              <a:rPr lang="fi-FI" sz="6600" i="1" dirty="0"/>
              <a:t>:</a:t>
            </a:r>
            <a:r>
              <a:rPr lang="fi-FI" sz="6600" dirty="0"/>
              <a:t> Heidi Karlsson</a:t>
            </a:r>
            <a:br>
              <a:rPr lang="fi-FI" sz="6600" dirty="0"/>
            </a:br>
            <a:r>
              <a:rPr lang="fi-FI" sz="6600" i="1" dirty="0" err="1"/>
              <a:t>Studierådgivare</a:t>
            </a:r>
            <a:r>
              <a:rPr lang="fi-FI" sz="6600" i="1" dirty="0"/>
              <a:t>: (</a:t>
            </a:r>
            <a:r>
              <a:rPr lang="fi-FI" sz="6600" i="1" dirty="0" err="1"/>
              <a:t>rådgivning</a:t>
            </a:r>
            <a:r>
              <a:rPr lang="fi-FI" sz="6600" i="1" dirty="0"/>
              <a:t>, </a:t>
            </a:r>
            <a:r>
              <a:rPr lang="fi-FI" sz="6600" i="1" dirty="0" err="1"/>
              <a:t>tillgodoräkning</a:t>
            </a:r>
            <a:r>
              <a:rPr lang="fi-FI" sz="6600" i="1" dirty="0"/>
              <a:t>)</a:t>
            </a:r>
            <a:r>
              <a:rPr lang="fi-FI" sz="6600" dirty="0"/>
              <a:t/>
            </a:r>
            <a:br>
              <a:rPr lang="fi-FI" sz="6600" dirty="0"/>
            </a:br>
            <a:r>
              <a:rPr lang="fi-FI" sz="6600" dirty="0"/>
              <a:t>Simon Berg, Kerstin Fagerström, Jessica Lindroos </a:t>
            </a:r>
            <a:r>
              <a:rPr lang="fi-FI" sz="6600" dirty="0" err="1"/>
              <a:t>och</a:t>
            </a:r>
            <a:r>
              <a:rPr lang="fi-FI" sz="6600" dirty="0"/>
              <a:t> Jonas Sandberg (i Vasa) </a:t>
            </a:r>
            <a:br>
              <a:rPr lang="fi-FI" sz="6600" dirty="0"/>
            </a:br>
            <a:r>
              <a:rPr lang="fi-FI" sz="6600" i="1" dirty="0" err="1"/>
              <a:t>Studiesekreterare</a:t>
            </a:r>
            <a:r>
              <a:rPr lang="fi-FI" sz="6600" i="1" dirty="0"/>
              <a:t>: (</a:t>
            </a:r>
            <a:r>
              <a:rPr lang="fi-FI" sz="6600" i="1" dirty="0" err="1"/>
              <a:t>studieutdrag</a:t>
            </a:r>
            <a:r>
              <a:rPr lang="fi-FI" sz="6600" i="1" dirty="0"/>
              <a:t>, </a:t>
            </a:r>
            <a:r>
              <a:rPr lang="fi-FI" sz="6600" i="1" dirty="0" err="1"/>
              <a:t>tenter</a:t>
            </a:r>
            <a:r>
              <a:rPr lang="fi-FI" sz="6600" i="1" dirty="0"/>
              <a:t>)</a:t>
            </a:r>
            <a:r>
              <a:rPr lang="fi-FI" sz="6600" dirty="0"/>
              <a:t/>
            </a:r>
            <a:br>
              <a:rPr lang="fi-FI" sz="6600" dirty="0"/>
            </a:br>
            <a:r>
              <a:rPr lang="fi-FI" sz="6600" dirty="0"/>
              <a:t>Mary-Ann </a:t>
            </a:r>
            <a:r>
              <a:rPr lang="fi-FI" sz="6600" dirty="0" err="1"/>
              <a:t>Hamberg</a:t>
            </a:r>
            <a:r>
              <a:rPr lang="fi-FI" sz="6600" dirty="0"/>
              <a:t>-Ahola, Maria </a:t>
            </a:r>
            <a:r>
              <a:rPr lang="fi-FI" sz="6600" dirty="0" err="1" smtClean="0"/>
              <a:t>Hertell</a:t>
            </a:r>
            <a:r>
              <a:rPr lang="fi-FI" sz="6600" dirty="0" smtClean="0"/>
              <a:t>-Jalava</a:t>
            </a:r>
          </a:p>
          <a:p>
            <a:endParaRPr lang="fi-FI" altLang="sv-FI" sz="6600" b="1" dirty="0">
              <a:latin typeface="Palatino Linotype" panose="02040502050505030304" pitchFamily="18" charset="0"/>
            </a:endParaRPr>
          </a:p>
          <a:p>
            <a:r>
              <a:rPr lang="sv-FI" altLang="sv-FI" sz="6400" b="1" dirty="0" smtClean="0">
                <a:latin typeface="Palatino Linotype" panose="02040502050505030304" pitchFamily="18" charset="0"/>
              </a:rPr>
              <a:t>Vi </a:t>
            </a:r>
            <a:r>
              <a:rPr lang="sv-FI" altLang="sv-FI" sz="6400" b="1" dirty="0">
                <a:latin typeface="Palatino Linotype" panose="02040502050505030304" pitchFamily="18" charset="0"/>
              </a:rPr>
              <a:t>är mycket på språng, boka gärna tid</a:t>
            </a:r>
            <a:r>
              <a:rPr lang="sv-FI" altLang="sv-FI" sz="6400" b="1" dirty="0" smtClean="0">
                <a:latin typeface="Palatino Linotype" panose="02040502050505030304" pitchFamily="18" charset="0"/>
              </a:rPr>
              <a:t>!</a:t>
            </a:r>
            <a:endParaRPr lang="sv-FI" altLang="sv-FI" sz="6400" b="1" dirty="0">
              <a:latin typeface="Palatino Linotype" panose="0204050205050503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376243"/>
            <a:ext cx="936104" cy="365125"/>
          </a:xfrm>
        </p:spPr>
        <p:txBody>
          <a:bodyPr/>
          <a:lstStyle/>
          <a:p>
            <a:r>
              <a:rPr lang="sv-FI" dirty="0" smtClean="0"/>
              <a:t>30-08-2019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28092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			</a:t>
            </a:r>
            <a:r>
              <a:rPr lang="fi-FI" sz="3500" dirty="0" smtClean="0"/>
              <a:t>Utbildningslinjer vid FNT				</a:t>
            </a:r>
            <a:endParaRPr lang="fi-FI" sz="2200" b="1" dirty="0"/>
          </a:p>
          <a:p>
            <a:r>
              <a:rPr lang="fi-FI" sz="2100" dirty="0" smtClean="0"/>
              <a:t>Biovetenskaper</a:t>
            </a:r>
          </a:p>
          <a:p>
            <a:r>
              <a:rPr lang="fi-FI" sz="2100" dirty="0" smtClean="0"/>
              <a:t>Farmaci</a:t>
            </a:r>
          </a:p>
          <a:p>
            <a:r>
              <a:rPr lang="fi-FI" sz="2100" dirty="0" smtClean="0"/>
              <a:t>Informationsteknologi</a:t>
            </a:r>
          </a:p>
          <a:p>
            <a:r>
              <a:rPr lang="fi-FI" sz="2100" dirty="0" smtClean="0"/>
              <a:t>Kemi- och processteknik</a:t>
            </a:r>
          </a:p>
          <a:p>
            <a:r>
              <a:rPr lang="fi-FI" sz="2100" dirty="0" smtClean="0"/>
              <a:t>Naturvetenskaper</a:t>
            </a:r>
            <a:br>
              <a:rPr lang="fi-FI" sz="2100" dirty="0" smtClean="0"/>
            </a:br>
            <a:endParaRPr lang="fi-FI" sz="2100" dirty="0" smtClean="0"/>
          </a:p>
          <a:p>
            <a:pPr marL="0" indent="0">
              <a:buNone/>
            </a:pPr>
            <a:r>
              <a:rPr lang="sv-FI" sz="2400" b="1" dirty="0">
                <a:latin typeface="Palatino Linotype" panose="02040502050505030304" pitchFamily="18" charset="0"/>
              </a:rPr>
              <a:t>Högre examina, 120 studiepoäng (sp), 2 års </a:t>
            </a:r>
            <a:r>
              <a:rPr lang="sv-FI" sz="2400" b="1" dirty="0" smtClean="0">
                <a:latin typeface="Palatino Linotype" panose="02040502050505030304" pitchFamily="18" charset="0"/>
              </a:rPr>
              <a:t>studier</a:t>
            </a:r>
            <a:endParaRPr lang="fi-FI" sz="2200" b="1" dirty="0" smtClean="0">
              <a:latin typeface="Palatino Linotype" panose="02040502050505030304" pitchFamily="18" charset="0"/>
            </a:endParaRPr>
          </a:p>
          <a:p>
            <a:r>
              <a:rPr lang="fi-FI" sz="2100" dirty="0" smtClean="0"/>
              <a:t>Filosofie magisterexamen </a:t>
            </a:r>
          </a:p>
          <a:p>
            <a:r>
              <a:rPr lang="fi-FI" sz="2100" dirty="0" smtClean="0"/>
              <a:t>Diplomingenjörsexamen </a:t>
            </a:r>
            <a:endParaRPr lang="fi-FI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376243"/>
            <a:ext cx="936104" cy="365125"/>
          </a:xfrm>
        </p:spPr>
        <p:txBody>
          <a:bodyPr/>
          <a:lstStyle/>
          <a:p>
            <a:r>
              <a:rPr lang="sv-FI" dirty="0" smtClean="0"/>
              <a:t>30-08-2019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>
                <a:latin typeface="Palatino Linotype" panose="02040502050505030304" pitchFamily="18" charset="0"/>
              </a:rPr>
              <a:t>Studiestrukturen</a:t>
            </a:r>
            <a:endParaRPr lang="sv-FI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60848"/>
            <a:ext cx="7666038" cy="4104455"/>
          </a:xfrm>
        </p:spPr>
        <p:txBody>
          <a:bodyPr>
            <a:normAutofit/>
          </a:bodyPr>
          <a:lstStyle/>
          <a:p>
            <a:r>
              <a:rPr lang="sv-FI" sz="2100" dirty="0" smtClean="0"/>
              <a:t>Studiestrukturen är uppbyggd kring moduler på 20 sp eller 40 sp</a:t>
            </a:r>
          </a:p>
          <a:p>
            <a:r>
              <a:rPr lang="sv-FI" sz="2100" dirty="0" smtClean="0"/>
              <a:t>Två huvudämnesmoduler, 20 sp + 20 sp </a:t>
            </a:r>
          </a:p>
          <a:p>
            <a:r>
              <a:rPr lang="sv-FI" sz="2100" dirty="0"/>
              <a:t>Avhandling + seminarier 40 </a:t>
            </a:r>
            <a:r>
              <a:rPr lang="sv-FI" sz="2100" dirty="0" smtClean="0"/>
              <a:t>sp</a:t>
            </a:r>
          </a:p>
          <a:p>
            <a:r>
              <a:rPr lang="sv-FI" sz="2100" dirty="0" smtClean="0"/>
              <a:t>En tematisk modul, 20 sp, valfriheten varierar beroende på ämne</a:t>
            </a:r>
          </a:p>
          <a:p>
            <a:r>
              <a:rPr lang="sv-FI" sz="2100" dirty="0" smtClean="0"/>
              <a:t>Valfria studier, 20 sp (kan vara vilka </a:t>
            </a:r>
            <a:r>
              <a:rPr lang="sv-FI" sz="2100" dirty="0" err="1" smtClean="0"/>
              <a:t>högskole</a:t>
            </a:r>
            <a:r>
              <a:rPr lang="sv-FI" sz="2100" dirty="0" smtClean="0"/>
              <a:t>/universitetsstudier som helst)</a:t>
            </a:r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376243"/>
            <a:ext cx="936104" cy="365125"/>
          </a:xfrm>
        </p:spPr>
        <p:txBody>
          <a:bodyPr/>
          <a:lstStyle/>
          <a:p>
            <a:r>
              <a:rPr lang="sv-FI" dirty="0" smtClean="0"/>
              <a:t>30-08-2019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574675"/>
            <a:ext cx="5718362" cy="1203225"/>
          </a:xfrm>
        </p:spPr>
        <p:txBody>
          <a:bodyPr/>
          <a:lstStyle/>
          <a:p>
            <a:r>
              <a:rPr lang="sv-FI" dirty="0" smtClean="0">
                <a:latin typeface="Palatino Linotype" panose="02040502050505030304" pitchFamily="18" charset="0"/>
              </a:rPr>
              <a:t>Eventuella kompletterande studier</a:t>
            </a:r>
            <a:endParaRPr lang="sv-FI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988840"/>
            <a:ext cx="7666038" cy="4176463"/>
          </a:xfrm>
        </p:spPr>
        <p:txBody>
          <a:bodyPr>
            <a:normAutofit/>
          </a:bodyPr>
          <a:lstStyle/>
          <a:p>
            <a:r>
              <a:rPr lang="sv-FI" sz="2100" dirty="0" smtClean="0"/>
              <a:t>De som behöver eventuella kompletterande studier har fått ett brev per e-post där</a:t>
            </a:r>
            <a:r>
              <a:rPr lang="sv-FI" sz="2100" dirty="0"/>
              <a:t> </a:t>
            </a:r>
            <a:r>
              <a:rPr lang="sv-FI" sz="2100" dirty="0" smtClean="0"/>
              <a:t>de krävda kompletterande studier framgår</a:t>
            </a:r>
          </a:p>
          <a:p>
            <a:endParaRPr lang="sv-FI" sz="2100" dirty="0" smtClean="0"/>
          </a:p>
          <a:p>
            <a:r>
              <a:rPr lang="sv-FI" sz="2100" dirty="0" smtClean="0"/>
              <a:t>Kompletterande studierna kan ingå i valfria studierna som en del av examen</a:t>
            </a:r>
            <a:endParaRPr lang="sv-FI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376243"/>
            <a:ext cx="1008112" cy="365125"/>
          </a:xfrm>
        </p:spPr>
        <p:txBody>
          <a:bodyPr/>
          <a:lstStyle/>
          <a:p>
            <a:r>
              <a:rPr lang="sv-FI" dirty="0" smtClean="0"/>
              <a:t>30-08-2019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574675"/>
            <a:ext cx="5718362" cy="766093"/>
          </a:xfrm>
        </p:spPr>
        <p:txBody>
          <a:bodyPr/>
          <a:lstStyle/>
          <a:p>
            <a:r>
              <a:rPr lang="sv-FI" dirty="0" smtClean="0">
                <a:latin typeface="Palatino Linotype" panose="02040502050505030304" pitchFamily="18" charset="0"/>
              </a:rPr>
              <a:t>Studiehandboken</a:t>
            </a:r>
            <a:endParaRPr lang="sv-FI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8136903" cy="44644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FI" sz="2000" dirty="0" smtClean="0"/>
          </a:p>
          <a:p>
            <a:r>
              <a:rPr lang="sv-FI" sz="2100" dirty="0">
                <a:hlinkClick r:id="rId3"/>
              </a:rPr>
              <a:t>http://studiehandboken.abo.fi/</a:t>
            </a:r>
            <a:r>
              <a:rPr lang="sv-FI" sz="2100" dirty="0"/>
              <a:t> </a:t>
            </a:r>
          </a:p>
          <a:p>
            <a:endParaRPr lang="sv-FI" sz="2100" dirty="0"/>
          </a:p>
          <a:p>
            <a:r>
              <a:rPr lang="sv-FI" sz="2100" dirty="0"/>
              <a:t>Här framgår </a:t>
            </a:r>
            <a:r>
              <a:rPr lang="sv-FI" sz="2100" b="1" dirty="0"/>
              <a:t>examensstrukturen, </a:t>
            </a:r>
            <a:r>
              <a:rPr lang="sv-FI" sz="2100" dirty="0"/>
              <a:t>dvs vilka delar examen består av, vad som är obligatoriskt och valbart</a:t>
            </a:r>
            <a:br>
              <a:rPr lang="sv-FI" sz="2100" dirty="0"/>
            </a:br>
            <a:endParaRPr lang="sv-FI" sz="2100" dirty="0"/>
          </a:p>
          <a:p>
            <a:r>
              <a:rPr lang="sv-FI" sz="2100" dirty="0"/>
              <a:t>Kursnamnen är länkar, där du får fram den allmänna kursbeskrivningen och årets kursversion (när och var kursen är schemalagd, vem som är lärare...)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376243"/>
            <a:ext cx="936104" cy="365125"/>
          </a:xfrm>
        </p:spPr>
        <p:txBody>
          <a:bodyPr/>
          <a:lstStyle/>
          <a:p>
            <a:r>
              <a:rPr lang="sv-FI" dirty="0" smtClean="0"/>
              <a:t>30-08-2019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Studieplaneringsverktyget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920880" cy="4824536"/>
          </a:xfrm>
        </p:spPr>
        <p:txBody>
          <a:bodyPr/>
          <a:lstStyle/>
          <a:p>
            <a:pPr lvl="0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sv-FI" sz="1800" kern="1200" dirty="0">
                <a:solidFill>
                  <a:prstClr val="black"/>
                </a:solidFill>
                <a:latin typeface="Palatino Linotype"/>
                <a:hlinkClick r:id="rId2"/>
              </a:rPr>
              <a:t>http://</a:t>
            </a:r>
            <a:r>
              <a:rPr lang="sv-FI" sz="1800" kern="1200" dirty="0" smtClean="0">
                <a:solidFill>
                  <a:prstClr val="black"/>
                </a:solidFill>
                <a:latin typeface="Palatino Linotype"/>
                <a:hlinkClick r:id="rId2"/>
              </a:rPr>
              <a:t>student.abo.fi</a:t>
            </a:r>
            <a:r>
              <a:rPr lang="sv-FI" sz="1800" kern="1200" dirty="0" smtClean="0">
                <a:solidFill>
                  <a:prstClr val="black"/>
                </a:solidFill>
                <a:latin typeface="Palatino Linotype"/>
              </a:rPr>
              <a:t>, </a:t>
            </a:r>
            <a:r>
              <a:rPr lang="sv-FI" sz="1800" kern="1200" dirty="0">
                <a:solidFill>
                  <a:prstClr val="black"/>
                </a:solidFill>
                <a:latin typeface="Palatino Linotype"/>
              </a:rPr>
              <a:t>allmänt kallat </a:t>
            </a:r>
            <a:r>
              <a:rPr lang="sv-FI" sz="1800" kern="1200" dirty="0" err="1">
                <a:solidFill>
                  <a:prstClr val="black"/>
                </a:solidFill>
                <a:latin typeface="Palatino Linotype"/>
              </a:rPr>
              <a:t>Peppi</a:t>
            </a:r>
            <a:r>
              <a:rPr lang="sv-FI" sz="1800" kern="1200" dirty="0">
                <a:solidFill>
                  <a:prstClr val="black"/>
                </a:solidFill>
                <a:latin typeface="Palatino Linotype"/>
              </a:rPr>
              <a:t>.</a:t>
            </a:r>
          </a:p>
          <a:p>
            <a:pPr lvl="0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sv-FI" sz="1800" b="1" kern="1200" dirty="0">
                <a:solidFill>
                  <a:prstClr val="black"/>
                </a:solidFill>
                <a:latin typeface="Palatino Linotype"/>
              </a:rPr>
              <a:t>Min kurslista: </a:t>
            </a:r>
            <a:r>
              <a:rPr lang="sv-FI" sz="1800" kern="1200" dirty="0">
                <a:solidFill>
                  <a:prstClr val="black"/>
                </a:solidFill>
                <a:latin typeface="Palatino Linotype"/>
              </a:rPr>
              <a:t>din individuella studieplan (</a:t>
            </a:r>
            <a:r>
              <a:rPr lang="sv-FI" sz="1800" kern="1200" dirty="0" smtClean="0">
                <a:solidFill>
                  <a:prstClr val="black"/>
                </a:solidFill>
                <a:latin typeface="Palatino Linotype"/>
              </a:rPr>
              <a:t>ISP). Här ser du examenstrukturen, väljer kurser, </a:t>
            </a:r>
            <a:r>
              <a:rPr lang="sv-FI" sz="1800" kern="1200" dirty="0">
                <a:solidFill>
                  <a:prstClr val="black"/>
                </a:solidFill>
                <a:latin typeface="Palatino Linotype"/>
              </a:rPr>
              <a:t>anmäler </a:t>
            </a:r>
            <a:r>
              <a:rPr lang="sv-FI" sz="1800" kern="1200" dirty="0" smtClean="0">
                <a:solidFill>
                  <a:prstClr val="black"/>
                </a:solidFill>
                <a:latin typeface="Palatino Linotype"/>
              </a:rPr>
              <a:t>dig </a:t>
            </a:r>
            <a:r>
              <a:rPr lang="sv-FI" sz="1800" kern="1200" dirty="0">
                <a:solidFill>
                  <a:prstClr val="black"/>
                </a:solidFill>
                <a:latin typeface="Palatino Linotype"/>
              </a:rPr>
              <a:t>till kurser och tenter samt skriver ut ett inofficiellt studieutdrag. </a:t>
            </a:r>
          </a:p>
          <a:p>
            <a:pPr lvl="0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sv-FI" sz="1800" kern="1200" dirty="0">
                <a:solidFill>
                  <a:prstClr val="black"/>
                </a:solidFill>
                <a:latin typeface="Palatino Linotype"/>
              </a:rPr>
              <a:t>(Prestationsutdrag: onödig funktion, du klarar dig med Min kurslista)</a:t>
            </a:r>
          </a:p>
          <a:p>
            <a:pPr lvl="0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sv-FI" sz="1800" b="1" kern="1200" dirty="0">
                <a:solidFill>
                  <a:prstClr val="black"/>
                </a:solidFill>
                <a:latin typeface="Palatino Linotype"/>
              </a:rPr>
              <a:t>Bokningar: </a:t>
            </a:r>
            <a:r>
              <a:rPr lang="sv-FI" sz="1800" kern="1200" dirty="0">
                <a:solidFill>
                  <a:prstClr val="black"/>
                </a:solidFill>
                <a:latin typeface="Palatino Linotype"/>
              </a:rPr>
              <a:t>schemat/läsordningen som baseras på dina kursanmälningar. </a:t>
            </a:r>
          </a:p>
          <a:p>
            <a:pPr lvl="0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sv-FI" sz="1800" b="1" kern="1200" dirty="0">
                <a:solidFill>
                  <a:prstClr val="black"/>
                </a:solidFill>
                <a:latin typeface="Palatino Linotype"/>
              </a:rPr>
              <a:t>Profil: </a:t>
            </a:r>
            <a:r>
              <a:rPr lang="sv-FI" sz="1800" kern="1200" dirty="0">
                <a:solidFill>
                  <a:prstClr val="black"/>
                </a:solidFill>
                <a:latin typeface="Palatino Linotype"/>
              </a:rPr>
              <a:t>dina person- och studierättsuppgifter. Läs igenom, redigera det du </a:t>
            </a:r>
            <a:r>
              <a:rPr lang="sv-FI" sz="1800" kern="1200" dirty="0" smtClean="0">
                <a:solidFill>
                  <a:prstClr val="black"/>
                </a:solidFill>
                <a:latin typeface="Palatino Linotype"/>
              </a:rPr>
              <a:t>själv kommer </a:t>
            </a:r>
            <a:r>
              <a:rPr lang="sv-FI" sz="1800" kern="1200" dirty="0">
                <a:solidFill>
                  <a:prstClr val="black"/>
                </a:solidFill>
                <a:latin typeface="Palatino Linotype"/>
              </a:rPr>
              <a:t>åt, meddela oss om något du inte kommer åt att ändra själv är fel.</a:t>
            </a:r>
          </a:p>
          <a:p>
            <a:pPr lvl="0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sv-FI" sz="1800" b="1" kern="1200" dirty="0">
                <a:solidFill>
                  <a:prstClr val="black"/>
                </a:solidFill>
                <a:latin typeface="Palatino Linotype"/>
              </a:rPr>
              <a:t>Terminsanmälan: </a:t>
            </a:r>
            <a:r>
              <a:rPr lang="sv-FI" sz="1800" kern="1200" dirty="0">
                <a:solidFill>
                  <a:prstClr val="black"/>
                </a:solidFill>
                <a:latin typeface="Palatino Linotype"/>
              </a:rPr>
              <a:t>här gör du nästa år din närvaro/frånvaroanmälan.</a:t>
            </a:r>
          </a:p>
          <a:p>
            <a:pPr lvl="0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sv-FI" sz="1800" b="1" kern="1200" dirty="0">
                <a:solidFill>
                  <a:prstClr val="black"/>
                </a:solidFill>
                <a:latin typeface="Palatino Linotype"/>
              </a:rPr>
              <a:t>JOO-studier: </a:t>
            </a:r>
            <a:r>
              <a:rPr lang="sv-FI" sz="1800" kern="1200" dirty="0">
                <a:solidFill>
                  <a:prstClr val="black"/>
                </a:solidFill>
                <a:latin typeface="Palatino Linotype"/>
              </a:rPr>
              <a:t>anhållan om studierätt för enskilda kurser vid andra universitet</a:t>
            </a:r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FI" smtClean="0">
                <a:solidFill>
                  <a:srgbClr val="FFFFFF"/>
                </a:solidFill>
              </a:rPr>
              <a:t>30-08-2019</a:t>
            </a:r>
            <a:endParaRPr lang="sv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63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574675"/>
            <a:ext cx="5718362" cy="1198141"/>
          </a:xfrm>
        </p:spPr>
        <p:txBody>
          <a:bodyPr/>
          <a:lstStyle/>
          <a:p>
            <a:r>
              <a:rPr lang="sv-FI" dirty="0" smtClean="0">
                <a:latin typeface="Palatino Linotype" panose="02040502050505030304" pitchFamily="18" charset="0"/>
              </a:rPr>
              <a:t>Läsår och perioder</a:t>
            </a:r>
            <a:endParaRPr lang="sv-FI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74" y="1988840"/>
            <a:ext cx="7666038" cy="3820037"/>
          </a:xfrm>
        </p:spPr>
        <p:txBody>
          <a:bodyPr>
            <a:normAutofit/>
          </a:bodyPr>
          <a:lstStyle/>
          <a:p>
            <a:r>
              <a:rPr lang="sv-FI" sz="2100" dirty="0"/>
              <a:t>Läsåret börjar 1.8 och slutar 31.7</a:t>
            </a:r>
          </a:p>
          <a:p>
            <a:endParaRPr lang="sv-FI" sz="2100" dirty="0"/>
          </a:p>
          <a:p>
            <a:r>
              <a:rPr lang="sv-FI" sz="2100" dirty="0"/>
              <a:t>Läsåret delas in i en </a:t>
            </a:r>
            <a:r>
              <a:rPr lang="sv-FI" sz="2100" b="1" dirty="0"/>
              <a:t>höst- och vårtermin </a:t>
            </a:r>
            <a:r>
              <a:rPr lang="sv-FI" sz="2100" dirty="0"/>
              <a:t>med vardera två </a:t>
            </a:r>
            <a:r>
              <a:rPr lang="sv-FI" sz="2100" b="1" dirty="0"/>
              <a:t>perioder</a:t>
            </a:r>
            <a:r>
              <a:rPr lang="sv-FI" sz="2100" dirty="0"/>
              <a:t>: </a:t>
            </a:r>
          </a:p>
          <a:p>
            <a:pPr lvl="1"/>
            <a:r>
              <a:rPr lang="sv-FI" sz="2100" dirty="0"/>
              <a:t>Period I:  veckorna 36-43, höstterminen</a:t>
            </a:r>
          </a:p>
          <a:p>
            <a:pPr lvl="1"/>
            <a:r>
              <a:rPr lang="sv-FI" sz="2100" dirty="0"/>
              <a:t>Period II: veckorna 44-51, höstterminen</a:t>
            </a:r>
          </a:p>
          <a:p>
            <a:pPr lvl="1"/>
            <a:r>
              <a:rPr lang="sv-FI" sz="2100" dirty="0"/>
              <a:t>Period III: veckorna 2-11, vårterminen</a:t>
            </a:r>
          </a:p>
          <a:p>
            <a:pPr lvl="1"/>
            <a:r>
              <a:rPr lang="sv-FI" sz="2100" dirty="0"/>
              <a:t>Period IV: veckorna 12-21, vårterminen</a:t>
            </a:r>
          </a:p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376243"/>
            <a:ext cx="936104" cy="365125"/>
          </a:xfrm>
        </p:spPr>
        <p:txBody>
          <a:bodyPr/>
          <a:lstStyle/>
          <a:p>
            <a:r>
              <a:rPr lang="sv-FI" dirty="0" smtClean="0"/>
              <a:t>30-08-2019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574675"/>
            <a:ext cx="5718362" cy="838101"/>
          </a:xfrm>
        </p:spPr>
        <p:txBody>
          <a:bodyPr/>
          <a:lstStyle/>
          <a:p>
            <a:r>
              <a:rPr lang="sv-FI" dirty="0" smtClean="0">
                <a:latin typeface="Palatino Linotype" panose="02040502050505030304" pitchFamily="18" charset="0"/>
              </a:rPr>
              <a:t>Lektionstider vid ÅA</a:t>
            </a:r>
            <a:endParaRPr lang="sv-FI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772816"/>
            <a:ext cx="7666038" cy="4392487"/>
          </a:xfrm>
        </p:spPr>
        <p:txBody>
          <a:bodyPr>
            <a:normAutofit/>
          </a:bodyPr>
          <a:lstStyle/>
          <a:p>
            <a:r>
              <a:rPr lang="en-US" sz="2100" dirty="0" err="1" smtClean="0"/>
              <a:t>Föreläsningstiderna</a:t>
            </a:r>
            <a:r>
              <a:rPr lang="en-US" sz="2100" dirty="0" smtClean="0"/>
              <a:t> </a:t>
            </a:r>
            <a:r>
              <a:rPr lang="en-US" sz="2100" dirty="0" err="1" smtClean="0"/>
              <a:t>är</a:t>
            </a:r>
            <a:r>
              <a:rPr lang="en-US" sz="2100" dirty="0" smtClean="0"/>
              <a:t> om </a:t>
            </a:r>
            <a:r>
              <a:rPr lang="en-US" sz="2100" dirty="0" err="1" smtClean="0"/>
              <a:t>inget</a:t>
            </a:r>
            <a:r>
              <a:rPr lang="en-US" sz="2100" dirty="0" smtClean="0"/>
              <a:t> </a:t>
            </a:r>
            <a:r>
              <a:rPr lang="en-US" sz="2100" dirty="0" err="1" smtClean="0"/>
              <a:t>annat</a:t>
            </a:r>
            <a:r>
              <a:rPr lang="en-US" sz="2100" dirty="0" smtClean="0"/>
              <a:t> </a:t>
            </a:r>
            <a:r>
              <a:rPr lang="en-US" sz="2100" dirty="0" err="1" smtClean="0"/>
              <a:t>anges</a:t>
            </a:r>
            <a:endParaRPr lang="en-US" sz="2100" dirty="0" smtClean="0"/>
          </a:p>
          <a:p>
            <a:pPr marL="0" indent="0">
              <a:buNone/>
            </a:pPr>
            <a:r>
              <a:rPr lang="en-US" sz="2100" b="1" dirty="0" smtClean="0"/>
              <a:t>	8-10</a:t>
            </a:r>
            <a:r>
              <a:rPr lang="en-US" sz="2100" dirty="0" smtClean="0"/>
              <a:t> </a:t>
            </a:r>
            <a:r>
              <a:rPr lang="en-US" sz="2100" dirty="0"/>
              <a:t>= 8.15-9.45</a:t>
            </a:r>
            <a:br>
              <a:rPr lang="en-US" sz="2100" dirty="0"/>
            </a:br>
            <a:r>
              <a:rPr lang="en-US" sz="2100" dirty="0" smtClean="0"/>
              <a:t>	</a:t>
            </a:r>
            <a:r>
              <a:rPr lang="en-US" sz="2100" b="1" dirty="0" smtClean="0"/>
              <a:t>10-12</a:t>
            </a:r>
            <a:r>
              <a:rPr lang="en-US" sz="2100" dirty="0" smtClean="0"/>
              <a:t> </a:t>
            </a:r>
            <a:r>
              <a:rPr lang="en-US" sz="2100" dirty="0"/>
              <a:t>= 10.15-11.45</a:t>
            </a:r>
            <a:br>
              <a:rPr lang="en-US" sz="2100" dirty="0"/>
            </a:br>
            <a:r>
              <a:rPr lang="en-US" sz="2100" dirty="0" smtClean="0"/>
              <a:t>	</a:t>
            </a:r>
            <a:r>
              <a:rPr lang="en-US" sz="2100" b="1" dirty="0" smtClean="0"/>
              <a:t>13-15</a:t>
            </a:r>
            <a:r>
              <a:rPr lang="en-US" sz="2100" dirty="0" smtClean="0"/>
              <a:t> </a:t>
            </a:r>
            <a:r>
              <a:rPr lang="en-US" sz="2100" dirty="0"/>
              <a:t>= </a:t>
            </a:r>
            <a:r>
              <a:rPr lang="en-US" sz="2100" b="1" dirty="0"/>
              <a:t>13.30</a:t>
            </a:r>
            <a:r>
              <a:rPr lang="en-US" sz="2100" dirty="0"/>
              <a:t>-15.00</a:t>
            </a:r>
            <a:br>
              <a:rPr lang="en-US" sz="2100" dirty="0"/>
            </a:br>
            <a:r>
              <a:rPr lang="en-US" sz="2100" dirty="0" smtClean="0"/>
              <a:t>	</a:t>
            </a:r>
            <a:r>
              <a:rPr lang="en-US" sz="2100" b="1" dirty="0" smtClean="0"/>
              <a:t>15-17</a:t>
            </a:r>
            <a:r>
              <a:rPr lang="en-US" sz="2100" dirty="0" smtClean="0"/>
              <a:t> </a:t>
            </a:r>
            <a:r>
              <a:rPr lang="en-US" sz="2100" dirty="0"/>
              <a:t>= </a:t>
            </a:r>
            <a:r>
              <a:rPr lang="en-US" sz="2100" dirty="0" smtClean="0"/>
              <a:t>15.15-16.45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 err="1" smtClean="0"/>
              <a:t>Kurser</a:t>
            </a:r>
            <a:r>
              <a:rPr lang="en-US" sz="2100" dirty="0" smtClean="0"/>
              <a:t> </a:t>
            </a:r>
            <a:r>
              <a:rPr lang="en-US" sz="2100" dirty="0" err="1" smtClean="0"/>
              <a:t>på</a:t>
            </a:r>
            <a:r>
              <a:rPr lang="en-US" sz="2100" dirty="0" smtClean="0"/>
              <a:t> </a:t>
            </a:r>
            <a:r>
              <a:rPr lang="en-US" sz="2100" dirty="0" err="1" smtClean="0"/>
              <a:t>Turun</a:t>
            </a:r>
            <a:r>
              <a:rPr lang="en-US" sz="2100" dirty="0" smtClean="0"/>
              <a:t> </a:t>
            </a:r>
            <a:r>
              <a:rPr lang="en-US" sz="2100" dirty="0" err="1" smtClean="0"/>
              <a:t>yliopisto</a:t>
            </a:r>
            <a:r>
              <a:rPr lang="en-US" sz="2100" dirty="0" smtClean="0"/>
              <a:t> </a:t>
            </a:r>
            <a:r>
              <a:rPr lang="en-US" sz="2100" dirty="0" err="1" smtClean="0"/>
              <a:t>kan</a:t>
            </a:r>
            <a:r>
              <a:rPr lang="en-US" sz="2100" dirty="0" smtClean="0"/>
              <a:t> ha </a:t>
            </a:r>
            <a:r>
              <a:rPr lang="en-US" sz="2100" dirty="0" err="1" smtClean="0"/>
              <a:t>andra</a:t>
            </a:r>
            <a:r>
              <a:rPr lang="en-US" sz="2100" dirty="0" smtClean="0"/>
              <a:t> </a:t>
            </a:r>
            <a:r>
              <a:rPr lang="en-US" sz="2100" dirty="0" err="1" smtClean="0"/>
              <a:t>föreläsningstider</a:t>
            </a:r>
            <a:r>
              <a:rPr lang="en-US" sz="2100" dirty="0" smtClean="0"/>
              <a:t>. </a:t>
            </a:r>
          </a:p>
          <a:p>
            <a:endParaRPr lang="en-US" sz="2100" dirty="0"/>
          </a:p>
          <a:p>
            <a:endParaRPr lang="sv-FI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280" y="6376243"/>
            <a:ext cx="1008112" cy="365125"/>
          </a:xfrm>
        </p:spPr>
        <p:txBody>
          <a:bodyPr/>
          <a:lstStyle/>
          <a:p>
            <a:r>
              <a:rPr lang="sv-FI" dirty="0" smtClean="0"/>
              <a:t>30-08-2019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torutbildning_23.4.2015_Bio&amp;Farmaci">
  <a:themeElements>
    <a:clrScheme name="Mukautettu 2">
      <a:dk1>
        <a:sysClr val="windowText" lastClr="000000"/>
      </a:dk1>
      <a:lt1>
        <a:sysClr val="window" lastClr="FFFFFF"/>
      </a:lt1>
      <a:dk2>
        <a:srgbClr val="9F092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kademipower 2007">
  <a:themeElements>
    <a:clrScheme name="Akademipower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kademipower 2007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kademipower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ademipower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ademipower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ademipower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ademipower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ademipower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ademipower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ademipower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ademipower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ademipower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ademipower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ademipower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Tutorutbildning_23.4.2015_Bio&amp;Farmaci</Template>
  <TotalTime>1911</TotalTime>
  <Words>543</Words>
  <Application>Microsoft Office PowerPoint</Application>
  <PresentationFormat>On-screen Show (4:3)</PresentationFormat>
  <Paragraphs>118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Gill Sans MT</vt:lpstr>
      <vt:lpstr>Minion Pro</vt:lpstr>
      <vt:lpstr>Palatino</vt:lpstr>
      <vt:lpstr>Palatino Linotype</vt:lpstr>
      <vt:lpstr>Wingdings</vt:lpstr>
      <vt:lpstr>Tutorutbildning_23.4.2015_Bio&amp;Farmaci</vt:lpstr>
      <vt:lpstr>Akademipower 2007</vt:lpstr>
      <vt:lpstr>VÄLKOMMEN  till fakulteten för naturvetenskaper och teknik!  30.8.2019 Information till studerande antagna direkt till magister-/DI-nivån  Studierådgivare Simon Berg, Kerstin Fagerström och Jessica Lindroos   </vt:lpstr>
      <vt:lpstr>Fakulteten och fakultetskansliet </vt:lpstr>
      <vt:lpstr>PowerPoint Presentation</vt:lpstr>
      <vt:lpstr>Studiestrukturen</vt:lpstr>
      <vt:lpstr>Eventuella kompletterande studier</vt:lpstr>
      <vt:lpstr>Studiehandboken</vt:lpstr>
      <vt:lpstr>Studieplaneringsverktyget</vt:lpstr>
      <vt:lpstr>Läsår och perioder</vt:lpstr>
      <vt:lpstr>Lektionstider vid ÅA</vt:lpstr>
      <vt:lpstr>Viktiga Byggnader</vt:lpstr>
      <vt:lpstr>Campus</vt:lpstr>
      <vt:lpstr>Viktiga nätsidor</vt:lpstr>
      <vt:lpstr>Frågor, problem?</vt:lpstr>
      <vt:lpstr>PowerPoint Presentation</vt:lpstr>
      <vt:lpstr>PowerPoint Presentation</vt:lpstr>
    </vt:vector>
  </TitlesOfParts>
  <Company>Åbo Akademi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Tutorutbildning  23.4.2015 Information om Utbildningslinjen för biovetenskaper och Utbildningslinjen för farmaci</dc:title>
  <dc:creator>Heidi Karlsson</dc:creator>
  <cp:lastModifiedBy>Jessica Lindroos</cp:lastModifiedBy>
  <cp:revision>97</cp:revision>
  <cp:lastPrinted>2019-08-30T09:56:22Z</cp:lastPrinted>
  <dcterms:created xsi:type="dcterms:W3CDTF">2015-04-20T05:50:20Z</dcterms:created>
  <dcterms:modified xsi:type="dcterms:W3CDTF">2019-08-30T13:37:53Z</dcterms:modified>
</cp:coreProperties>
</file>