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8"/>
  </p:notesMasterIdLst>
  <p:handoutMasterIdLst>
    <p:handoutMasterId r:id="rId29"/>
  </p:handoutMasterIdLst>
  <p:sldIdLst>
    <p:sldId id="281" r:id="rId2"/>
    <p:sldId id="290" r:id="rId3"/>
    <p:sldId id="296" r:id="rId4"/>
    <p:sldId id="289" r:id="rId5"/>
    <p:sldId id="297" r:id="rId6"/>
    <p:sldId id="298" r:id="rId7"/>
    <p:sldId id="283" r:id="rId8"/>
    <p:sldId id="260" r:id="rId9"/>
    <p:sldId id="274" r:id="rId10"/>
    <p:sldId id="275" r:id="rId11"/>
    <p:sldId id="264" r:id="rId12"/>
    <p:sldId id="267" r:id="rId13"/>
    <p:sldId id="265" r:id="rId14"/>
    <p:sldId id="299" r:id="rId15"/>
    <p:sldId id="300" r:id="rId16"/>
    <p:sldId id="278" r:id="rId17"/>
    <p:sldId id="277" r:id="rId18"/>
    <p:sldId id="308" r:id="rId19"/>
    <p:sldId id="279" r:id="rId20"/>
    <p:sldId id="280" r:id="rId21"/>
    <p:sldId id="284" r:id="rId22"/>
    <p:sldId id="301" r:id="rId23"/>
    <p:sldId id="293" r:id="rId24"/>
    <p:sldId id="294" r:id="rId25"/>
    <p:sldId id="310" r:id="rId26"/>
    <p:sldId id="291" r:id="rId27"/>
  </p:sldIdLst>
  <p:sldSz cx="9144000" cy="6858000" type="screen4x3"/>
  <p:notesSz cx="6799263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02F"/>
    <a:srgbClr val="CC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55" d="100"/>
          <a:sy n="155" d="100"/>
        </p:scale>
        <p:origin x="19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4583FD1-1DE8-4FAF-A19E-504A3E02F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74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61"/>
            <a:ext cx="543941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CC40B49-375C-437C-8855-1EE40CCDD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56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232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36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909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i-FI" altLang="fi-FI" dirty="0" smtClean="0"/>
              <a:t>Begränsad studietid, sp, </a:t>
            </a:r>
          </a:p>
        </p:txBody>
      </p:sp>
      <p:sp>
        <p:nvSpPr>
          <p:cNvPr id="1229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5E25F6-F62A-4A80-BA22-8185560ACDB8}" type="slidenum">
              <a:rPr lang="en-US" altLang="fi-FI"/>
              <a:pPr/>
              <a:t>7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830037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FI" dirty="0" smtClean="0"/>
              <a:t> Fakultetsradet godkanner att for UL i naturvetenskaper godkanns forutom</a:t>
            </a:r>
            <a:br>
              <a:rPr lang="sv-FI" dirty="0" smtClean="0"/>
            </a:br>
            <a:r>
              <a:rPr lang="sv-FI" dirty="0" smtClean="0"/>
              <a:t>&gt;     grundstudier i de</a:t>
            </a:r>
            <a:br>
              <a:rPr lang="sv-FI" dirty="0" smtClean="0"/>
            </a:br>
            <a:r>
              <a:rPr lang="sv-FI" dirty="0" smtClean="0"/>
              <a:t>&gt;     andra huvudamnena vid utbildningslinjen aven grundstudier i</a:t>
            </a:r>
            <a:br>
              <a:rPr lang="sv-FI" dirty="0" smtClean="0"/>
            </a:br>
            <a:r>
              <a:rPr lang="sv-FI" dirty="0" smtClean="0"/>
              <a:t>&gt;     datavetenskap, biologi, biokemi,</a:t>
            </a:r>
            <a:br>
              <a:rPr lang="sv-FI" dirty="0" smtClean="0"/>
            </a:br>
            <a:r>
              <a:rPr lang="sv-FI" dirty="0" smtClean="0"/>
              <a:t>&gt;     biovetenskap och geografi som studier som kan inga i de gemensamma</a:t>
            </a:r>
            <a:br>
              <a:rPr lang="sv-FI" dirty="0" smtClean="0"/>
            </a:br>
            <a:r>
              <a:rPr lang="sv-FI" dirty="0" smtClean="0"/>
              <a:t>&gt;     studierna.</a:t>
            </a:r>
            <a:br>
              <a:rPr lang="sv-FI" dirty="0" smtClean="0"/>
            </a:br>
            <a:r>
              <a:rPr lang="sv-FI" dirty="0" smtClean="0"/>
              <a:t>&gt;</a:t>
            </a:r>
            <a:br>
              <a:rPr lang="sv-FI" dirty="0" smtClean="0"/>
            </a:br>
            <a:r>
              <a:rPr lang="sv-FI" dirty="0" smtClean="0"/>
              <a:t>&gt;     For amneslarare raknas grundstudierna i pedagogik till de gemensamma</a:t>
            </a:r>
            <a:br>
              <a:rPr lang="sv-FI" dirty="0" smtClean="0"/>
            </a:br>
            <a:r>
              <a:rPr lang="sv-FI" dirty="0" smtClean="0"/>
              <a:t>&gt;     studierna.</a:t>
            </a:r>
            <a:br>
              <a:rPr lang="sv-FI" dirty="0" smtClean="0"/>
            </a:br>
            <a:r>
              <a:rPr lang="sv-FI" dirty="0" smtClean="0"/>
              <a:t>&gt;     Denna andring galler aven dem som redan har studieratt vid</a:t>
            </a:r>
            <a:br>
              <a:rPr lang="sv-FI" dirty="0" smtClean="0"/>
            </a:br>
            <a:r>
              <a:rPr lang="sv-FI" dirty="0" smtClean="0"/>
              <a:t>&gt;     utbildningslinjen i naturvetenskaper.</a:t>
            </a:r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C40B49-375C-437C-8855-1EE40CCDDE9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05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069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62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DDA3-E2B0-44B3-AD10-C8BD5E8EE40A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3DC18-E46C-40B9-B5FA-6AA3B7E7DB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813" y="620713"/>
            <a:ext cx="7272337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47813" y="1700213"/>
            <a:ext cx="7272337" cy="439261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351D39-043F-473A-84FC-CC43E8D07097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54CE-5B00-4ED5-820B-6E376F829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772816"/>
            <a:ext cx="7272337" cy="41050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FAEB6-E693-4B05-A576-024B70DEB59F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90E75-53E5-4FAF-B206-1FDDFC38E021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E4499-71D0-46B7-9C48-D9A37A6583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7815" y="1700213"/>
            <a:ext cx="35591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9388" y="1700213"/>
            <a:ext cx="3560762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04363-DDC3-44B0-B8D5-04635F2D3181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A5C58-8595-4765-886C-A0E1441180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30971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30971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ADAF7-652D-4067-B757-E56833C57A7D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14656-0FEC-4232-93C2-4E9388D7E4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170BF-B79C-4941-BCDB-FBC00DC72689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2576D-2A4B-44B5-AE5F-2C2D28EB68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B4D81-39D1-4B35-A59F-207CD0AFE314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22D1F-20FE-4F35-BEBA-48F7D581D8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84783"/>
            <a:ext cx="3008313" cy="6480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2276872"/>
            <a:ext cx="3008313" cy="38492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4EA30-9090-4882-A780-CD24D4454EC2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357E7-AE01-46D4-B56C-741D8AC3C9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v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739CE-234B-4A8C-B9ED-8226212210A9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8CE52-58F3-48FE-A2EE-4C79896333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6473825"/>
            <a:ext cx="9144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476250"/>
            <a:ext cx="72723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1028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700213"/>
            <a:ext cx="7272337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67625" y="6553200"/>
            <a:ext cx="865188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aseline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A0BC313D-2A46-495C-96D4-2B3A17554434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39975" y="6553200"/>
            <a:ext cx="5327650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err="1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2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250" y="6551613"/>
            <a:ext cx="4318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B46B4014-8EC3-42E4-BC21-0A04B81165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1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7175" y="260350"/>
            <a:ext cx="7175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.abo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o.fi/studera-hos-oss/du-som-redan-studerar/studieinformation/studieorientering/" TargetMode="External"/><Relationship Id="rId2" Type="http://schemas.openxmlformats.org/officeDocument/2006/relationships/hyperlink" Target="http://www.abo.fi/student/studieorienteringsprogram_fn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studiehandboken.abo.fi/" TargetMode="External"/><Relationship Id="rId7" Type="http://schemas.openxmlformats.org/officeDocument/2006/relationships/hyperlink" Target="https://www.abo.fi/fakultet/fn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o.fi/studera-hos-oss/du-som-redan-studerar/studieinformation/" TargetMode="External"/><Relationship Id="rId5" Type="http://schemas.openxmlformats.org/officeDocument/2006/relationships/hyperlink" Target="https://www.abo.fi/" TargetMode="External"/><Relationship Id="rId4" Type="http://schemas.openxmlformats.org/officeDocument/2006/relationships/hyperlink" Target="https://student.abo.fi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Fornamn.efternamn@abo.fi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err="1" smtClean="0"/>
              <a:t>Välkommen</a:t>
            </a:r>
            <a:r>
              <a:rPr lang="fi-FI" b="1" dirty="0" smtClean="0"/>
              <a:t> </a:t>
            </a:r>
            <a:r>
              <a:rPr lang="fi-FI" b="1" dirty="0" err="1" smtClean="0"/>
              <a:t>till</a:t>
            </a:r>
            <a:r>
              <a:rPr lang="fi-FI" b="1" dirty="0" smtClean="0"/>
              <a:t> </a:t>
            </a:r>
            <a:br>
              <a:rPr lang="fi-FI" b="1" dirty="0" smtClean="0"/>
            </a:br>
            <a:r>
              <a:rPr lang="fi-FI" b="1" dirty="0" err="1" smtClean="0"/>
              <a:t>utbildningslinjen</a:t>
            </a:r>
            <a:r>
              <a:rPr lang="fi-FI" b="1" dirty="0" smtClean="0"/>
              <a:t> för </a:t>
            </a:r>
            <a:r>
              <a:rPr lang="fi-FI" b="1" dirty="0" err="1" smtClean="0"/>
              <a:t>naturvetenskaper</a:t>
            </a:r>
            <a:r>
              <a:rPr lang="fi-FI" b="1" dirty="0" smtClean="0"/>
              <a:t>!</a:t>
            </a:r>
            <a:endParaRPr lang="sv-FI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5" y="2708921"/>
            <a:ext cx="7128792" cy="3096344"/>
          </a:xfrm>
        </p:spPr>
        <p:txBody>
          <a:bodyPr/>
          <a:lstStyle/>
          <a:p>
            <a:pPr algn="ctr">
              <a:buNone/>
            </a:pPr>
            <a:r>
              <a:rPr lang="en-US" sz="3200" i="1" dirty="0"/>
              <a:t>Kerstin Fagerström </a:t>
            </a:r>
          </a:p>
          <a:p>
            <a:pPr algn="ctr">
              <a:buNone/>
            </a:pPr>
            <a:r>
              <a:rPr lang="en-US" sz="3200" dirty="0" err="1"/>
              <a:t>Studierådgivare</a:t>
            </a:r>
            <a:endParaRPr lang="en-US" sz="3200" dirty="0"/>
          </a:p>
          <a:p>
            <a:pPr algn="ctr">
              <a:buNone/>
            </a:pPr>
            <a:r>
              <a:rPr lang="en-US" sz="3200" dirty="0"/>
              <a:t>rum 366, </a:t>
            </a:r>
            <a:r>
              <a:rPr lang="en-US" sz="3200" dirty="0" err="1"/>
              <a:t>Axelia</a:t>
            </a:r>
            <a:r>
              <a:rPr lang="en-US" sz="3200" dirty="0"/>
              <a:t> I (3 </a:t>
            </a:r>
            <a:r>
              <a:rPr lang="en-US" sz="3200" dirty="0" err="1"/>
              <a:t>vån</a:t>
            </a:r>
            <a:r>
              <a:rPr lang="en-US" sz="3200" dirty="0"/>
              <a:t>)</a:t>
            </a:r>
          </a:p>
          <a:p>
            <a:pPr algn="ctr">
              <a:buNone/>
            </a:pPr>
            <a:r>
              <a:rPr lang="en-US" sz="3200" dirty="0" err="1"/>
              <a:t>tfn</a:t>
            </a:r>
            <a:r>
              <a:rPr lang="en-US" sz="3200" dirty="0"/>
              <a:t> 215 3321</a:t>
            </a:r>
          </a:p>
          <a:p>
            <a:pPr algn="ctr">
              <a:buNone/>
            </a:pPr>
            <a:r>
              <a:rPr lang="fi-FI" sz="3200" dirty="0" smtClean="0"/>
              <a:t>fnt-studieradgivare@abo.fi</a:t>
            </a:r>
            <a:endParaRPr lang="en-US" sz="3200" dirty="0"/>
          </a:p>
          <a:p>
            <a:endParaRPr lang="sv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Huvudämne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sz="2800" dirty="0" smtClean="0"/>
              <a:t>Huvudämnet är ett av följande ämnen:</a:t>
            </a:r>
          </a:p>
          <a:p>
            <a:pPr lvl="1"/>
            <a:r>
              <a:rPr lang="sv-FI" sz="2000" dirty="0" smtClean="0"/>
              <a:t>Fysik</a:t>
            </a:r>
          </a:p>
          <a:p>
            <a:pPr lvl="1"/>
            <a:r>
              <a:rPr lang="sv-FI" sz="2000" dirty="0" smtClean="0"/>
              <a:t>Geologi och mineralogi</a:t>
            </a:r>
          </a:p>
          <a:p>
            <a:pPr lvl="1"/>
            <a:r>
              <a:rPr lang="sv-FI" sz="2000" dirty="0" smtClean="0"/>
              <a:t>Kemi</a:t>
            </a:r>
          </a:p>
          <a:p>
            <a:pPr lvl="1"/>
            <a:r>
              <a:rPr lang="sv-FI" sz="2000" dirty="0" smtClean="0"/>
              <a:t>Matematik och statistik</a:t>
            </a:r>
          </a:p>
          <a:p>
            <a:pPr lvl="1"/>
            <a:endParaRPr lang="sv-FI" sz="2200" dirty="0" smtClean="0"/>
          </a:p>
          <a:p>
            <a:pPr marL="268288" indent="-268288"/>
            <a:r>
              <a:rPr lang="sv-FI" sz="2800" dirty="0" smtClean="0"/>
              <a:t> väljs i slutet av första året via en  e-blankett</a:t>
            </a:r>
          </a:p>
          <a:p>
            <a:pPr marL="268288" indent="-268288"/>
            <a:r>
              <a:rPr lang="sv-FI" sz="2800" dirty="0" smtClean="0"/>
              <a:t> </a:t>
            </a:r>
            <a:r>
              <a:rPr lang="sv-FI" sz="2800" dirty="0" smtClean="0">
                <a:solidFill>
                  <a:srgbClr val="FF0000"/>
                </a:solidFill>
              </a:rPr>
              <a:t>grund- och ämnesstudier inklusive kandidatarbete 70 sp</a:t>
            </a:r>
          </a:p>
          <a:p>
            <a:pPr>
              <a:buNone/>
            </a:pPr>
            <a:endParaRPr lang="sv-FI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FI" dirty="0" smtClean="0"/>
              <a:t>Valfria studier (0-40 sp)</a:t>
            </a:r>
            <a:endParaRPr lang="en-US" dirty="0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dirty="0" err="1" smtClean="0"/>
              <a:t>Består</a:t>
            </a:r>
            <a:r>
              <a:rPr lang="en-GB" sz="2800" dirty="0" smtClean="0"/>
              <a:t> </a:t>
            </a:r>
            <a:r>
              <a:rPr lang="en-GB" sz="2800" dirty="0" err="1" smtClean="0"/>
              <a:t>av</a:t>
            </a:r>
            <a:r>
              <a:rPr lang="en-GB" sz="2800" dirty="0" smtClean="0"/>
              <a:t> </a:t>
            </a:r>
            <a:r>
              <a:rPr lang="en-GB" sz="2800" dirty="0" err="1" smtClean="0"/>
              <a:t>kurser</a:t>
            </a:r>
            <a:r>
              <a:rPr lang="en-GB" sz="2800" dirty="0" smtClean="0"/>
              <a:t> </a:t>
            </a:r>
            <a:r>
              <a:rPr lang="en-GB" sz="2800" dirty="0" err="1" smtClean="0"/>
              <a:t>som</a:t>
            </a:r>
            <a:r>
              <a:rPr lang="en-GB" sz="2800" dirty="0" smtClean="0"/>
              <a:t> </a:t>
            </a:r>
            <a:r>
              <a:rPr lang="en-GB" sz="2800" dirty="0" err="1" smtClean="0"/>
              <a:t>får</a:t>
            </a:r>
            <a:r>
              <a:rPr lang="en-GB" sz="2800" dirty="0" smtClean="0"/>
              <a:t> </a:t>
            </a:r>
            <a:r>
              <a:rPr lang="en-GB" sz="2800" dirty="0" err="1" smtClean="0"/>
              <a:t>väljas</a:t>
            </a:r>
            <a:r>
              <a:rPr lang="en-GB" sz="2800" dirty="0" smtClean="0"/>
              <a:t> (</a:t>
            </a:r>
            <a:r>
              <a:rPr lang="en-GB" sz="2800" dirty="0" err="1" smtClean="0"/>
              <a:t>nästan</a:t>
            </a:r>
            <a:r>
              <a:rPr lang="en-GB" sz="2800" dirty="0" smtClean="0"/>
              <a:t> </a:t>
            </a:r>
            <a:r>
              <a:rPr lang="en-GB" sz="2800" dirty="0" err="1" smtClean="0"/>
              <a:t>helt</a:t>
            </a:r>
            <a:r>
              <a:rPr lang="en-GB" sz="2800" dirty="0" smtClean="0"/>
              <a:t>) </a:t>
            </a:r>
            <a:r>
              <a:rPr lang="en-GB" sz="2800" dirty="0" err="1" smtClean="0"/>
              <a:t>fritt</a:t>
            </a:r>
            <a:r>
              <a:rPr lang="en-GB" sz="2800" dirty="0" smtClean="0"/>
              <a:t> </a:t>
            </a:r>
            <a:r>
              <a:rPr lang="en-GB" sz="2800" dirty="0" err="1" smtClean="0"/>
              <a:t>från</a:t>
            </a:r>
            <a:r>
              <a:rPr lang="en-GB" sz="2800" dirty="0" smtClean="0"/>
              <a:t> </a:t>
            </a:r>
            <a:r>
              <a:rPr lang="en-GB" sz="2800" dirty="0" err="1" smtClean="0"/>
              <a:t>hela</a:t>
            </a:r>
            <a:r>
              <a:rPr lang="en-GB" sz="2800" dirty="0" smtClean="0"/>
              <a:t> ÅA:s </a:t>
            </a:r>
            <a:r>
              <a:rPr lang="en-GB" sz="2800" dirty="0" err="1" smtClean="0"/>
              <a:t>utbud</a:t>
            </a:r>
            <a:endParaRPr lang="en-GB" sz="2800" dirty="0" smtClean="0"/>
          </a:p>
          <a:p>
            <a:pPr eaLnBrk="1" hangingPunct="1"/>
            <a:endParaRPr lang="en-GB" sz="2800" dirty="0" smtClean="0"/>
          </a:p>
          <a:p>
            <a:pPr eaLnBrk="1" hangingPunct="1"/>
            <a:r>
              <a:rPr lang="en-GB" sz="2800" dirty="0" err="1" smtClean="0"/>
              <a:t>Antalet</a:t>
            </a:r>
            <a:r>
              <a:rPr lang="en-GB" sz="2800" dirty="0" smtClean="0"/>
              <a:t> sp </a:t>
            </a:r>
            <a:r>
              <a:rPr lang="en-GB" sz="2800" dirty="0" err="1" smtClean="0"/>
              <a:t>som</a:t>
            </a:r>
            <a:r>
              <a:rPr lang="en-GB" sz="2800" dirty="0" smtClean="0"/>
              <a:t> </a:t>
            </a:r>
            <a:r>
              <a:rPr lang="en-GB" sz="2800" dirty="0" err="1" smtClean="0"/>
              <a:t>räknas</a:t>
            </a:r>
            <a:r>
              <a:rPr lang="en-GB" sz="2800" dirty="0" smtClean="0"/>
              <a:t> </a:t>
            </a:r>
            <a:r>
              <a:rPr lang="en-GB" sz="2800" dirty="0" err="1" smtClean="0"/>
              <a:t>som</a:t>
            </a:r>
            <a:r>
              <a:rPr lang="en-GB" sz="2800" dirty="0" smtClean="0"/>
              <a:t> </a:t>
            </a:r>
            <a:r>
              <a:rPr lang="en-GB" sz="2800" dirty="0" err="1" smtClean="0"/>
              <a:t>valfria</a:t>
            </a:r>
            <a:r>
              <a:rPr lang="en-GB" sz="2800" dirty="0" smtClean="0"/>
              <a:t> </a:t>
            </a:r>
            <a:r>
              <a:rPr lang="en-GB" sz="2800" dirty="0" err="1" smtClean="0"/>
              <a:t>beror</a:t>
            </a:r>
            <a:r>
              <a:rPr lang="en-GB" sz="2800" dirty="0" smtClean="0"/>
              <a:t> </a:t>
            </a:r>
            <a:r>
              <a:rPr lang="en-GB" sz="2800" dirty="0" err="1" smtClean="0"/>
              <a:t>på</a:t>
            </a:r>
            <a:r>
              <a:rPr lang="en-GB" sz="2800" dirty="0" smtClean="0"/>
              <a:t> </a:t>
            </a:r>
            <a:r>
              <a:rPr lang="en-GB" sz="2800" dirty="0" err="1" smtClean="0"/>
              <a:t>dina</a:t>
            </a:r>
            <a:r>
              <a:rPr lang="en-GB" sz="2800" dirty="0" smtClean="0"/>
              <a:t> </a:t>
            </a:r>
            <a:r>
              <a:rPr lang="en-GB" sz="2800" dirty="0" err="1" smtClean="0"/>
              <a:t>kursval</a:t>
            </a:r>
            <a:r>
              <a:rPr lang="en-GB" sz="2800" dirty="0" smtClean="0"/>
              <a:t>. </a:t>
            </a:r>
            <a:r>
              <a:rPr lang="en-GB" sz="2800" dirty="0" err="1" smtClean="0"/>
              <a:t>NaK-examen</a:t>
            </a:r>
            <a:r>
              <a:rPr lang="en-GB" sz="2800" dirty="0" smtClean="0"/>
              <a:t> </a:t>
            </a:r>
            <a:r>
              <a:rPr lang="en-GB" sz="2800" dirty="0" err="1" smtClean="0"/>
              <a:t>skall</a:t>
            </a:r>
            <a:r>
              <a:rPr lang="en-GB" sz="2800" dirty="0" smtClean="0"/>
              <a:t> </a:t>
            </a:r>
            <a:r>
              <a:rPr lang="en-GB" sz="2800" dirty="0" err="1" smtClean="0"/>
              <a:t>totalt</a:t>
            </a:r>
            <a:r>
              <a:rPr lang="en-GB" sz="2800" dirty="0" smtClean="0"/>
              <a:t> </a:t>
            </a:r>
            <a:r>
              <a:rPr lang="en-GB" sz="2800" dirty="0" err="1" smtClean="0"/>
              <a:t>bestå</a:t>
            </a:r>
            <a:r>
              <a:rPr lang="en-GB" sz="2800" dirty="0" smtClean="0"/>
              <a:t> </a:t>
            </a:r>
            <a:r>
              <a:rPr lang="en-GB" sz="2800" dirty="0" err="1" smtClean="0"/>
              <a:t>av</a:t>
            </a:r>
            <a:r>
              <a:rPr lang="en-GB" sz="2800" dirty="0" smtClean="0"/>
              <a:t>  180 sp </a:t>
            </a:r>
            <a:r>
              <a:rPr lang="en-GB" sz="2800" dirty="0" err="1" smtClean="0"/>
              <a:t>och</a:t>
            </a:r>
            <a:r>
              <a:rPr lang="en-GB" sz="2800" dirty="0" smtClean="0"/>
              <a:t> </a:t>
            </a:r>
            <a:r>
              <a:rPr lang="en-GB" sz="2800" dirty="0" err="1" smtClean="0"/>
              <a:t>då</a:t>
            </a:r>
            <a:r>
              <a:rPr lang="en-GB" sz="2800" dirty="0" smtClean="0"/>
              <a:t> </a:t>
            </a:r>
            <a:r>
              <a:rPr lang="en-GB" sz="2800" dirty="0" err="1" smtClean="0"/>
              <a:t>alla</a:t>
            </a:r>
            <a:r>
              <a:rPr lang="en-GB" sz="2800" dirty="0" smtClean="0"/>
              <a:t> </a:t>
            </a:r>
            <a:r>
              <a:rPr lang="en-GB" sz="2800" dirty="0" err="1" smtClean="0"/>
              <a:t>krav</a:t>
            </a:r>
            <a:r>
              <a:rPr lang="en-GB" sz="2800" dirty="0" smtClean="0"/>
              <a:t> </a:t>
            </a:r>
            <a:r>
              <a:rPr lang="en-GB" sz="2800" dirty="0" err="1" smtClean="0"/>
              <a:t>uppfyllts</a:t>
            </a:r>
            <a:r>
              <a:rPr lang="en-GB" sz="2800" dirty="0" smtClean="0"/>
              <a:t> </a:t>
            </a:r>
            <a:r>
              <a:rPr lang="en-GB" sz="2800" dirty="0" err="1" smtClean="0"/>
              <a:t>fyller</a:t>
            </a:r>
            <a:r>
              <a:rPr lang="en-GB" sz="2800" dirty="0" smtClean="0"/>
              <a:t> man </a:t>
            </a:r>
            <a:r>
              <a:rPr lang="en-GB" sz="2800" dirty="0" err="1" smtClean="0"/>
              <a:t>på</a:t>
            </a:r>
            <a:r>
              <a:rPr lang="en-GB" sz="2800" dirty="0" smtClean="0"/>
              <a:t> med </a:t>
            </a:r>
            <a:r>
              <a:rPr lang="en-GB" sz="2800" dirty="0" err="1" smtClean="0"/>
              <a:t>valfria</a:t>
            </a:r>
            <a:r>
              <a:rPr lang="en-GB" sz="2800" dirty="0" smtClean="0"/>
              <a:t> studier. </a:t>
            </a:r>
            <a:r>
              <a:rPr lang="en-GB" sz="2800" i="1" dirty="0" smtClean="0"/>
              <a:t>De </a:t>
            </a:r>
            <a:r>
              <a:rPr lang="en-GB" sz="2800" i="1" dirty="0" err="1" smtClean="0"/>
              <a:t>valfria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studierna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kan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också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vara</a:t>
            </a:r>
            <a:r>
              <a:rPr lang="en-GB" sz="2800" i="1" dirty="0" smtClean="0"/>
              <a:t> studier (</a:t>
            </a:r>
            <a:r>
              <a:rPr lang="en-GB" sz="2800" i="1" dirty="0" err="1" smtClean="0"/>
              <a:t>utöver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minimikravet</a:t>
            </a:r>
            <a:r>
              <a:rPr lang="en-GB" sz="2800" i="1" dirty="0" smtClean="0"/>
              <a:t>) </a:t>
            </a:r>
            <a:r>
              <a:rPr lang="en-GB" sz="2800" i="1" dirty="0" err="1" smtClean="0"/>
              <a:t>i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huvudämnet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eller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biämnet</a:t>
            </a:r>
            <a:r>
              <a:rPr lang="en-GB" sz="2800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C3BE30-A5FF-4605-9368-468C667FA633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Studiehandboken</a:t>
            </a:r>
            <a:endParaRPr lang="en-US" dirty="0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484784"/>
            <a:ext cx="7272337" cy="4393083"/>
          </a:xfrm>
        </p:spPr>
        <p:txBody>
          <a:bodyPr/>
          <a:lstStyle/>
          <a:p>
            <a:r>
              <a:rPr lang="fi-FI" sz="2800" dirty="0"/>
              <a:t>s</a:t>
            </a:r>
            <a:r>
              <a:rPr lang="fi-FI" sz="2800" dirty="0" smtClean="0"/>
              <a:t>tudiehandboken.abo.fi</a:t>
            </a:r>
          </a:p>
          <a:p>
            <a:pPr lvl="1"/>
            <a:r>
              <a:rPr lang="fi-FI" sz="2200" dirty="0" err="1" smtClean="0"/>
              <a:t>Examensstrukturen</a:t>
            </a:r>
            <a:r>
              <a:rPr lang="fi-FI" sz="2200" dirty="0" smtClean="0"/>
              <a:t> och alla kurser som ingår i </a:t>
            </a:r>
            <a:r>
              <a:rPr lang="fi-FI" sz="2200" dirty="0" err="1" smtClean="0"/>
              <a:t>examen</a:t>
            </a:r>
            <a:r>
              <a:rPr lang="fi-FI" sz="2200" dirty="0" smtClean="0"/>
              <a:t>, </a:t>
            </a:r>
            <a:r>
              <a:rPr lang="fi-FI" sz="2200" dirty="0" err="1" smtClean="0"/>
              <a:t>vad</a:t>
            </a:r>
            <a:r>
              <a:rPr lang="fi-FI" sz="2200" dirty="0" smtClean="0"/>
              <a:t> </a:t>
            </a:r>
            <a:r>
              <a:rPr lang="fi-FI" sz="2200" dirty="0" err="1" smtClean="0"/>
              <a:t>som</a:t>
            </a:r>
            <a:r>
              <a:rPr lang="fi-FI" sz="2200" dirty="0" smtClean="0"/>
              <a:t> </a:t>
            </a:r>
            <a:r>
              <a:rPr lang="fi-FI" sz="2200" dirty="0" err="1" smtClean="0"/>
              <a:t>är</a:t>
            </a:r>
            <a:r>
              <a:rPr lang="fi-FI" sz="2200" dirty="0" smtClean="0"/>
              <a:t> </a:t>
            </a:r>
            <a:r>
              <a:rPr lang="fi-FI" sz="2200" dirty="0" err="1" smtClean="0"/>
              <a:t>obligatoriskt</a:t>
            </a:r>
            <a:r>
              <a:rPr lang="fi-FI" sz="2200" dirty="0" smtClean="0"/>
              <a:t> </a:t>
            </a:r>
            <a:r>
              <a:rPr lang="fi-FI" sz="2200" dirty="0" err="1" smtClean="0"/>
              <a:t>och</a:t>
            </a:r>
            <a:r>
              <a:rPr lang="fi-FI" sz="2200" dirty="0" smtClean="0"/>
              <a:t> </a:t>
            </a:r>
            <a:r>
              <a:rPr lang="fi-FI" sz="2200" dirty="0" err="1" smtClean="0"/>
              <a:t>valbart</a:t>
            </a:r>
            <a:endParaRPr lang="fi-FI" sz="2200" dirty="0" smtClean="0"/>
          </a:p>
          <a:p>
            <a:pPr lvl="1"/>
            <a:r>
              <a:rPr lang="fi-FI" sz="2200" dirty="0" err="1" smtClean="0"/>
              <a:t>Kursbeskrivningar</a:t>
            </a:r>
            <a:r>
              <a:rPr lang="fi-FI" sz="2200" dirty="0" smtClean="0"/>
              <a:t> (</a:t>
            </a:r>
            <a:r>
              <a:rPr lang="fi-FI" sz="2200" dirty="0" err="1" smtClean="0"/>
              <a:t>länkar</a:t>
            </a:r>
            <a:r>
              <a:rPr lang="fi-FI" sz="2200" dirty="0" smtClean="0"/>
              <a:t> </a:t>
            </a:r>
            <a:r>
              <a:rPr lang="fi-FI" sz="2200" dirty="0" err="1" smtClean="0"/>
              <a:t>från</a:t>
            </a:r>
            <a:r>
              <a:rPr lang="fi-FI" sz="2200" dirty="0" smtClean="0"/>
              <a:t> </a:t>
            </a:r>
            <a:r>
              <a:rPr lang="fi-FI" sz="2200" dirty="0" err="1" smtClean="0"/>
              <a:t>kursnamnen</a:t>
            </a:r>
            <a:r>
              <a:rPr lang="fi-FI" sz="2200" dirty="0" smtClean="0"/>
              <a:t>)</a:t>
            </a:r>
          </a:p>
          <a:p>
            <a:pPr lvl="1"/>
            <a:r>
              <a:rPr lang="fi-FI" sz="2200" dirty="0" smtClean="0"/>
              <a:t>Kurstidtabell och plats (undervisningens tidtabell)</a:t>
            </a:r>
          </a:p>
          <a:p>
            <a:pPr lvl="1"/>
            <a:r>
              <a:rPr lang="fi-FI" sz="2200" dirty="0" err="1" smtClean="0"/>
              <a:t>Rekommenderad</a:t>
            </a:r>
            <a:r>
              <a:rPr lang="fi-FI" sz="2200" dirty="0" smtClean="0"/>
              <a:t> </a:t>
            </a:r>
            <a:r>
              <a:rPr lang="fi-FI" sz="2200" dirty="0" err="1" smtClean="0"/>
              <a:t>studiegång</a:t>
            </a:r>
            <a:r>
              <a:rPr lang="fi-FI" sz="2200" b="1" dirty="0" smtClean="0"/>
              <a:t/>
            </a:r>
            <a:br>
              <a:rPr lang="fi-FI" sz="2200" b="1" dirty="0" smtClean="0"/>
            </a:br>
            <a:endParaRPr lang="fi-FI" sz="2200" b="1" dirty="0" smtClean="0"/>
          </a:p>
        </p:txBody>
      </p:sp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25B2C4-3504-414A-80B4-BFD1D5A1C88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Följ</a:t>
            </a:r>
            <a:r>
              <a:rPr lang="fi-FI" dirty="0" smtClean="0"/>
              <a:t>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rekommenderade</a:t>
            </a:r>
            <a:r>
              <a:rPr lang="fi-FI" dirty="0" smtClean="0"/>
              <a:t> </a:t>
            </a:r>
            <a:r>
              <a:rPr lang="fi-FI" dirty="0" err="1" smtClean="0"/>
              <a:t>studiegången</a:t>
            </a:r>
            <a:r>
              <a:rPr lang="fi-FI" dirty="0" smtClean="0"/>
              <a:t>!</a:t>
            </a:r>
            <a:endParaRPr lang="en-US" dirty="0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2060575"/>
            <a:ext cx="7272337" cy="3960813"/>
          </a:xfrm>
        </p:spPr>
        <p:txBody>
          <a:bodyPr/>
          <a:lstStyle/>
          <a:p>
            <a:pPr marL="0" indent="0" eaLnBrk="1" hangingPunct="1">
              <a:buNone/>
            </a:pPr>
            <a:endParaRPr lang="fi-FI" sz="2800" dirty="0" smtClean="0"/>
          </a:p>
          <a:p>
            <a:pPr eaLnBrk="1" hangingPunct="1"/>
            <a:r>
              <a:rPr lang="fi-FI" sz="2800" dirty="0" err="1" smtClean="0"/>
              <a:t>Varför</a:t>
            </a:r>
            <a:r>
              <a:rPr lang="fi-FI" sz="2800" dirty="0" smtClean="0"/>
              <a:t> en </a:t>
            </a:r>
            <a:r>
              <a:rPr lang="fi-FI" sz="2800" dirty="0" err="1" smtClean="0"/>
              <a:t>rekommenderad</a:t>
            </a:r>
            <a:r>
              <a:rPr lang="fi-FI" sz="2800" dirty="0" smtClean="0"/>
              <a:t> </a:t>
            </a:r>
            <a:r>
              <a:rPr lang="fi-FI" sz="2800" dirty="0" err="1" smtClean="0"/>
              <a:t>studiegång</a:t>
            </a:r>
            <a:r>
              <a:rPr lang="fi-FI" sz="2800" dirty="0" smtClean="0"/>
              <a:t>?</a:t>
            </a:r>
          </a:p>
          <a:p>
            <a:pPr lvl="1" eaLnBrk="1" hangingPunct="1"/>
            <a:r>
              <a:rPr lang="fi-FI" sz="2200" dirty="0" err="1" smtClean="0"/>
              <a:t>Begränsad</a:t>
            </a:r>
            <a:r>
              <a:rPr lang="fi-FI" sz="2200" dirty="0" smtClean="0"/>
              <a:t> </a:t>
            </a:r>
            <a:r>
              <a:rPr lang="fi-FI" sz="2200" dirty="0" err="1" smtClean="0"/>
              <a:t>studietid</a:t>
            </a:r>
            <a:endParaRPr lang="fi-FI" sz="2200" dirty="0" smtClean="0"/>
          </a:p>
          <a:p>
            <a:pPr lvl="1" eaLnBrk="1" hangingPunct="1"/>
            <a:r>
              <a:rPr lang="fi-FI" sz="2200" dirty="0" err="1" smtClean="0"/>
              <a:t>Vissa</a:t>
            </a:r>
            <a:r>
              <a:rPr lang="fi-FI" sz="2200" dirty="0" smtClean="0"/>
              <a:t> </a:t>
            </a:r>
            <a:r>
              <a:rPr lang="fi-FI" sz="2200" dirty="0" err="1" smtClean="0"/>
              <a:t>kurser</a:t>
            </a:r>
            <a:r>
              <a:rPr lang="fi-FI" sz="2200" dirty="0" smtClean="0"/>
              <a:t> </a:t>
            </a:r>
            <a:r>
              <a:rPr lang="fi-FI" sz="2200" dirty="0" err="1" smtClean="0"/>
              <a:t>kräver</a:t>
            </a:r>
            <a:r>
              <a:rPr lang="fi-FI" sz="2200" dirty="0" smtClean="0"/>
              <a:t> </a:t>
            </a:r>
            <a:r>
              <a:rPr lang="fi-FI" sz="2200" dirty="0" err="1" smtClean="0"/>
              <a:t>förkunskaper</a:t>
            </a:r>
            <a:endParaRPr lang="fi-FI" sz="2200" dirty="0" smtClean="0"/>
          </a:p>
          <a:p>
            <a:pPr lvl="1" eaLnBrk="1" hangingPunct="1"/>
            <a:r>
              <a:rPr lang="fi-FI" sz="2200" dirty="0" err="1" smtClean="0"/>
              <a:t>Undviker</a:t>
            </a:r>
            <a:r>
              <a:rPr lang="fi-FI" sz="2200" dirty="0" smtClean="0"/>
              <a:t> ”</a:t>
            </a:r>
            <a:r>
              <a:rPr lang="fi-FI" sz="2200" dirty="0" err="1" smtClean="0"/>
              <a:t>kurskrockar</a:t>
            </a:r>
            <a:r>
              <a:rPr lang="fi-FI" sz="2200" dirty="0" smtClean="0"/>
              <a:t>”</a:t>
            </a:r>
          </a:p>
          <a:p>
            <a:r>
              <a:rPr lang="fi-FI" sz="2400" dirty="0" smtClean="0"/>
              <a:t>Vi </a:t>
            </a:r>
            <a:r>
              <a:rPr lang="fi-FI" sz="2400" dirty="0" err="1" smtClean="0"/>
              <a:t>rekommenderar</a:t>
            </a:r>
            <a:r>
              <a:rPr lang="fi-FI" sz="2400" dirty="0" smtClean="0"/>
              <a:t> </a:t>
            </a:r>
            <a:r>
              <a:rPr lang="fi-FI" sz="2400" dirty="0" err="1" smtClean="0"/>
              <a:t>att</a:t>
            </a:r>
            <a:r>
              <a:rPr lang="fi-FI" sz="2400" dirty="0" smtClean="0"/>
              <a:t> du </a:t>
            </a:r>
            <a:r>
              <a:rPr lang="fi-FI" sz="2400" dirty="0" err="1" smtClean="0"/>
              <a:t>läser</a:t>
            </a:r>
            <a:r>
              <a:rPr lang="fi-FI" sz="2400" dirty="0" smtClean="0"/>
              <a:t> </a:t>
            </a:r>
            <a:r>
              <a:rPr lang="fi-FI" sz="2400" dirty="0" err="1" smtClean="0"/>
              <a:t>ditt</a:t>
            </a:r>
            <a:r>
              <a:rPr lang="fi-FI" sz="2400" dirty="0" smtClean="0"/>
              <a:t> </a:t>
            </a:r>
            <a:r>
              <a:rPr lang="fi-FI" sz="2400" dirty="0" err="1" smtClean="0"/>
              <a:t>biämne</a:t>
            </a:r>
            <a:r>
              <a:rPr lang="fi-FI" sz="2400" dirty="0" smtClean="0"/>
              <a:t> </a:t>
            </a:r>
            <a:r>
              <a:rPr lang="fi-FI" sz="2400" dirty="0" err="1" smtClean="0"/>
              <a:t>redan</a:t>
            </a:r>
            <a:r>
              <a:rPr lang="fi-FI" sz="2400" dirty="0" smtClean="0"/>
              <a:t> </a:t>
            </a:r>
            <a:r>
              <a:rPr lang="fi-FI" sz="2400" dirty="0" err="1" smtClean="0"/>
              <a:t>första</a:t>
            </a:r>
            <a:r>
              <a:rPr lang="fi-FI" sz="2400" dirty="0" smtClean="0"/>
              <a:t> </a:t>
            </a:r>
            <a:r>
              <a:rPr lang="fi-FI" sz="2400" dirty="0" err="1" smtClean="0"/>
              <a:t>året</a:t>
            </a:r>
            <a:r>
              <a:rPr lang="fi-FI" sz="2400" dirty="0" smtClean="0"/>
              <a:t>!</a:t>
            </a:r>
          </a:p>
          <a:p>
            <a:r>
              <a:rPr lang="fi-FI" sz="2400" dirty="0" smtClean="0"/>
              <a:t>Alla </a:t>
            </a:r>
            <a:r>
              <a:rPr lang="fi-FI" sz="2400" dirty="0" err="1" smtClean="0"/>
              <a:t>kurser</a:t>
            </a:r>
            <a:r>
              <a:rPr lang="fi-FI" sz="2400" dirty="0" smtClean="0"/>
              <a:t> ges </a:t>
            </a:r>
            <a:r>
              <a:rPr lang="fi-FI" sz="2400" dirty="0" err="1" smtClean="0"/>
              <a:t>inte</a:t>
            </a:r>
            <a:r>
              <a:rPr lang="fi-FI" sz="2400" dirty="0" smtClean="0"/>
              <a:t> alla </a:t>
            </a:r>
            <a:r>
              <a:rPr lang="fi-FI" sz="2400" dirty="0" err="1" smtClean="0"/>
              <a:t>år</a:t>
            </a:r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A743B2-1A33-484A-8B5B-F41F2CA19A33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Studieplaneringsverktyget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700808"/>
            <a:ext cx="7666038" cy="4675435"/>
          </a:xfrm>
        </p:spPr>
        <p:txBody>
          <a:bodyPr>
            <a:normAutofit/>
          </a:bodyPr>
          <a:lstStyle/>
          <a:p>
            <a:r>
              <a:rPr lang="sv-FI" sz="1800" dirty="0" smtClean="0">
                <a:hlinkClick r:id="rId3"/>
              </a:rPr>
              <a:t>http://student.abo.fi</a:t>
            </a:r>
            <a:r>
              <a:rPr lang="sv-FI" sz="1800" dirty="0" smtClean="0"/>
              <a:t>, </a:t>
            </a:r>
            <a:r>
              <a:rPr lang="sv-FI" sz="1800" dirty="0"/>
              <a:t> </a:t>
            </a:r>
            <a:r>
              <a:rPr lang="sv-FI" sz="1800" dirty="0" smtClean="0"/>
              <a:t>kallas </a:t>
            </a:r>
            <a:r>
              <a:rPr lang="sv-FI" sz="1800" dirty="0" err="1" smtClean="0"/>
              <a:t>Peppi</a:t>
            </a:r>
            <a:r>
              <a:rPr lang="sv-FI" sz="1800" dirty="0" smtClean="0"/>
              <a:t>.</a:t>
            </a:r>
          </a:p>
          <a:p>
            <a:r>
              <a:rPr lang="sv-FI" sz="1800" b="1" dirty="0" smtClean="0"/>
              <a:t>Min kurslista: </a:t>
            </a:r>
            <a:r>
              <a:rPr lang="sv-FI" sz="1800" dirty="0" smtClean="0"/>
              <a:t>din </a:t>
            </a:r>
            <a:r>
              <a:rPr lang="sv-FI" sz="1800" dirty="0"/>
              <a:t>individuella studieplan (ISP), dvs </a:t>
            </a:r>
            <a:r>
              <a:rPr lang="sv-FI" sz="1800" dirty="0" smtClean="0"/>
              <a:t>examenstrukturen där du väljer </a:t>
            </a:r>
            <a:r>
              <a:rPr lang="sv-FI" sz="1800" dirty="0"/>
              <a:t>dina </a:t>
            </a:r>
            <a:r>
              <a:rPr lang="sv-FI" sz="1800" dirty="0" smtClean="0"/>
              <a:t>valfria </a:t>
            </a:r>
            <a:r>
              <a:rPr lang="sv-FI" sz="1800" dirty="0"/>
              <a:t>studier och </a:t>
            </a:r>
            <a:r>
              <a:rPr lang="sv-FI" sz="1800" dirty="0" smtClean="0"/>
              <a:t>biämnen. Här anmäler du dig till kurser och tenter </a:t>
            </a:r>
            <a:r>
              <a:rPr lang="sv-FI" sz="1800" dirty="0"/>
              <a:t>samt </a:t>
            </a:r>
            <a:r>
              <a:rPr lang="sv-FI" sz="1800" dirty="0" smtClean="0"/>
              <a:t>skriver ut ett </a:t>
            </a:r>
            <a:r>
              <a:rPr lang="sv-FI" sz="1800" dirty="0"/>
              <a:t>inofficiellt </a:t>
            </a:r>
            <a:r>
              <a:rPr lang="sv-FI" sz="1800" dirty="0" smtClean="0"/>
              <a:t>studieutdrag. </a:t>
            </a:r>
          </a:p>
          <a:p>
            <a:r>
              <a:rPr lang="sv-FI" sz="1800" dirty="0" smtClean="0"/>
              <a:t>(Prestationsutdrag: onödig funktion, du klarar dig med Min kurslista)</a:t>
            </a:r>
          </a:p>
          <a:p>
            <a:r>
              <a:rPr lang="sv-FI" sz="1800" b="1" dirty="0" smtClean="0"/>
              <a:t>Bokningar: </a:t>
            </a:r>
            <a:r>
              <a:rPr lang="sv-FI" sz="1800" dirty="0" smtClean="0"/>
              <a:t>schemat/läsordningen som baseras på dina kursanmälningar. </a:t>
            </a:r>
          </a:p>
          <a:p>
            <a:r>
              <a:rPr lang="sv-FI" sz="1800" b="1" dirty="0" smtClean="0"/>
              <a:t>Profil: </a:t>
            </a:r>
            <a:r>
              <a:rPr lang="sv-FI" sz="1800" dirty="0" smtClean="0"/>
              <a:t>dina person- och studierättsuppgifter. Läs igenom, redigera det du själv kommer åt, meddela oss om något du inte kommer åt att ändra själv är fel.</a:t>
            </a:r>
          </a:p>
          <a:p>
            <a:r>
              <a:rPr lang="sv-FI" sz="1800" b="1" dirty="0" smtClean="0"/>
              <a:t>Terminsanmälan: </a:t>
            </a:r>
            <a:r>
              <a:rPr lang="sv-FI" sz="1800" dirty="0" smtClean="0"/>
              <a:t>här gör du nästa år din närvaro/frånvaroanmälan.</a:t>
            </a:r>
          </a:p>
          <a:p>
            <a:r>
              <a:rPr lang="sv-FI" sz="1800" b="1" dirty="0" smtClean="0"/>
              <a:t>JOO-studier: </a:t>
            </a:r>
            <a:r>
              <a:rPr lang="sv-FI" sz="1800" dirty="0" smtClean="0"/>
              <a:t>anhållan om studierätt för enskilda kurser vid andra universitet</a:t>
            </a:r>
            <a:endParaRPr lang="sv-FI" sz="1800" dirty="0"/>
          </a:p>
          <a:p>
            <a:pPr marL="0" indent="0">
              <a:buNone/>
            </a:pPr>
            <a:endParaRPr lang="sv-FI" sz="2000" dirty="0" smtClean="0"/>
          </a:p>
          <a:p>
            <a:endParaRPr lang="sv-FI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9E4F-4115-43B9-8570-670E052F9535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482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Tillgodoräknanden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060848"/>
            <a:ext cx="7666038" cy="4104455"/>
          </a:xfrm>
        </p:spPr>
        <p:txBody>
          <a:bodyPr/>
          <a:lstStyle/>
          <a:p>
            <a:pPr lvl="0"/>
            <a:r>
              <a:rPr lang="sv-FI" sz="1900" dirty="0">
                <a:solidFill>
                  <a:prstClr val="black"/>
                </a:solidFill>
              </a:rPr>
              <a:t>Upp till 90 sp av examen kan bestå av </a:t>
            </a:r>
            <a:r>
              <a:rPr lang="sv-FI" sz="1900" dirty="0" err="1">
                <a:solidFill>
                  <a:prstClr val="black"/>
                </a:solidFill>
              </a:rPr>
              <a:t>högskole</a:t>
            </a:r>
            <a:r>
              <a:rPr lang="sv-FI" sz="1900" dirty="0">
                <a:solidFill>
                  <a:prstClr val="black"/>
                </a:solidFill>
              </a:rPr>
              <a:t>/universitetsstudier som är avlagda tidigare, i eller utanför en annan examen 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Blanketter finns på intranätet, man anhåller om att få kurserna tillgodo antingen </a:t>
            </a:r>
            <a:r>
              <a:rPr lang="sv-FI" sz="1900" dirty="0" smtClean="0">
                <a:solidFill>
                  <a:prstClr val="black"/>
                </a:solidFill>
              </a:rPr>
              <a:t>som:</a:t>
            </a:r>
            <a:endParaRPr lang="sv-FI" sz="1900" dirty="0">
              <a:solidFill>
                <a:prstClr val="black"/>
              </a:solidFill>
            </a:endParaRPr>
          </a:p>
          <a:p>
            <a:pPr lvl="1"/>
            <a:r>
              <a:rPr lang="sv-FI" sz="1600" dirty="0">
                <a:solidFill>
                  <a:prstClr val="black"/>
                </a:solidFill>
              </a:rPr>
              <a:t>inkludering av studier, de räknas som valfria studier i examen, beslutet görs vid fakultetskansliet </a:t>
            </a:r>
          </a:p>
          <a:p>
            <a:pPr lvl="1"/>
            <a:r>
              <a:rPr lang="sv-FI" sz="1600" dirty="0">
                <a:solidFill>
                  <a:prstClr val="black"/>
                </a:solidFill>
              </a:rPr>
              <a:t>ersättning av obligatoriska studier, görs på ämnesansvarigbeslut vid ämnet, men börja med att tala med egenläraren 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Förs in på basis av godkänt beslut och studieutdrag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Boka gärna tid hos studierådgivaren om du är osäker</a:t>
            </a: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9135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Tillgänglighet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196976"/>
            <a:ext cx="7272337" cy="4320852"/>
          </a:xfrm>
        </p:spPr>
        <p:txBody>
          <a:bodyPr/>
          <a:lstStyle/>
          <a:p>
            <a:r>
              <a:rPr lang="sv-FI" sz="2800" dirty="0" smtClean="0"/>
              <a:t>Studerande med funktionsnedsättning </a:t>
            </a:r>
            <a:br>
              <a:rPr lang="sv-FI" sz="2800" dirty="0" smtClean="0"/>
            </a:br>
            <a:r>
              <a:rPr lang="sv-FI" sz="2800" dirty="0" smtClean="0"/>
              <a:t>(dyslexi, rörelsehinder, syn- eller hörselskada, sjukdomar...) kan få stöd</a:t>
            </a:r>
          </a:p>
          <a:p>
            <a:r>
              <a:rPr lang="sv-FI" sz="2800" dirty="0" smtClean="0"/>
              <a:t>Förutsätter intyg</a:t>
            </a:r>
          </a:p>
          <a:p>
            <a:r>
              <a:rPr lang="sv-FI" sz="2800" dirty="0" smtClean="0"/>
              <a:t>Möjliga åtgärder, beroende på funktionsnedsättning, kan vara t ex:</a:t>
            </a:r>
          </a:p>
          <a:p>
            <a:pPr lvl="1"/>
            <a:r>
              <a:rPr lang="sv-FI" sz="2200" dirty="0" smtClean="0"/>
              <a:t>Förlängd lånetid på biblioteket</a:t>
            </a:r>
          </a:p>
          <a:p>
            <a:pPr lvl="1"/>
            <a:r>
              <a:rPr lang="sv-FI" sz="2200" dirty="0" smtClean="0"/>
              <a:t>Förlängd tentamenstid</a:t>
            </a:r>
          </a:p>
          <a:p>
            <a:pPr lvl="1"/>
            <a:r>
              <a:rPr lang="sv-FI" sz="2200" dirty="0" smtClean="0"/>
              <a:t>Alternativa examinationsformer</a:t>
            </a:r>
          </a:p>
          <a:p>
            <a:pPr lvl="1"/>
            <a:r>
              <a:rPr lang="sv-FI" sz="2200" dirty="0" smtClean="0"/>
              <a:t>Hjälpmedel</a:t>
            </a:r>
          </a:p>
          <a:p>
            <a:pPr marL="0" lvl="1" indent="0">
              <a:buNone/>
            </a:pPr>
            <a:r>
              <a:rPr lang="sv-FI" dirty="0" smtClean="0"/>
              <a:t>Kontakta studierådgivaren Kerstin Fagerström för mer information!</a:t>
            </a:r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Påminnelser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7272337" cy="4105051"/>
          </a:xfrm>
        </p:spPr>
        <p:txBody>
          <a:bodyPr/>
          <a:lstStyle/>
          <a:p>
            <a:r>
              <a:rPr lang="sv-FI" sz="2800" dirty="0" smtClean="0"/>
              <a:t>Gå på alla allmänna informationstillfällen </a:t>
            </a:r>
            <a:r>
              <a:rPr lang="sv-FI" sz="2200" smtClean="0"/>
              <a:t>(biblioteket, </a:t>
            </a:r>
            <a:r>
              <a:rPr lang="sv-FI" sz="2200" dirty="0" smtClean="0"/>
              <a:t>Centret för språk och kommunikation, studiestödsinfo, studenthälsan...) </a:t>
            </a:r>
            <a:r>
              <a:rPr lang="sv-FI" sz="2800" dirty="0" smtClean="0"/>
              <a:t>enligt studieorienteringsprogrammet</a:t>
            </a:r>
          </a:p>
          <a:p>
            <a:r>
              <a:rPr lang="sv-FI" sz="2800" dirty="0" smtClean="0"/>
              <a:t>Lär känna varann, tutorn och egenläraren</a:t>
            </a:r>
          </a:p>
          <a:p>
            <a:r>
              <a:rPr lang="sv-FI" sz="2800" dirty="0" smtClean="0"/>
              <a:t>Skriv in dig denna vecka så du kan anmäla dig till kurser</a:t>
            </a:r>
          </a:p>
          <a:p>
            <a:r>
              <a:rPr lang="sv-FI" sz="2800" dirty="0" smtClean="0"/>
              <a:t>Anmäl dig denna vecka till språken!</a:t>
            </a:r>
          </a:p>
          <a:p>
            <a:r>
              <a:rPr lang="sv-FI" sz="2800" dirty="0" smtClean="0"/>
              <a:t>Delta i labbsäkerheten (inom ASF-kursen)!</a:t>
            </a:r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dirty="0" smtClean="0"/>
              <a:t>Aktuellt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547813" y="1773238"/>
            <a:ext cx="7272337" cy="4105275"/>
          </a:xfrm>
        </p:spPr>
        <p:txBody>
          <a:bodyPr/>
          <a:lstStyle/>
          <a:p>
            <a:r>
              <a:rPr lang="sv-FI" altLang="sv-FI" dirty="0" smtClean="0"/>
              <a:t>Nytt intranät lanseras i november</a:t>
            </a:r>
          </a:p>
          <a:p>
            <a:r>
              <a:rPr lang="sv-FI" altLang="sv-FI" dirty="0" smtClean="0"/>
              <a:t>Ämneslärarkickoff to </a:t>
            </a:r>
            <a:r>
              <a:rPr lang="sv-FI" altLang="sv-FI" dirty="0" err="1" smtClean="0"/>
              <a:t>kl</a:t>
            </a:r>
            <a:r>
              <a:rPr lang="sv-FI" altLang="sv-FI" dirty="0" smtClean="0"/>
              <a:t> 16, Arkens aula</a:t>
            </a:r>
          </a:p>
          <a:p>
            <a:r>
              <a:rPr lang="sv-FI" altLang="sv-FI" dirty="0" err="1" smtClean="0"/>
              <a:t>Prepkurs</a:t>
            </a:r>
            <a:r>
              <a:rPr lang="sv-FI" altLang="sv-FI" dirty="0" smtClean="0"/>
              <a:t> i engelska ti 8-10 och </a:t>
            </a:r>
            <a:r>
              <a:rPr lang="sv-FI" altLang="sv-FI" dirty="0" err="1" smtClean="0"/>
              <a:t>fre</a:t>
            </a:r>
            <a:r>
              <a:rPr lang="sv-FI" altLang="sv-FI" dirty="0" smtClean="0"/>
              <a:t> 10-12 under hela höstterminen</a:t>
            </a:r>
          </a:p>
          <a:p>
            <a:r>
              <a:rPr lang="sv-FI" altLang="sv-FI" dirty="0" smtClean="0"/>
              <a:t>Nivåtest i </a:t>
            </a:r>
            <a:r>
              <a:rPr lang="sv-FI" altLang="sv-FI" dirty="0" err="1" smtClean="0"/>
              <a:t>Moodle</a:t>
            </a:r>
            <a:r>
              <a:rPr lang="sv-FI" altLang="sv-FI" dirty="0" smtClean="0"/>
              <a:t> i finska för att veta om man ska gå </a:t>
            </a:r>
            <a:r>
              <a:rPr lang="sv-FI" altLang="sv-FI" dirty="0" err="1" smtClean="0"/>
              <a:t>prepkursen</a:t>
            </a:r>
            <a:r>
              <a:rPr lang="sv-FI" altLang="sv-FI" dirty="0" smtClean="0"/>
              <a:t> före man går finskakursen eller om man kan skriva språkprovet i finska utan kurs</a:t>
            </a:r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0002F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002F"/>
              </a:buClr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F3D0B9-45AC-4E69-9D31-F0C5D530D0C7}" type="datetime1">
              <a:rPr lang="sv-FI" altLang="fi-FI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26-08-2019</a:t>
            </a:fld>
            <a:endParaRPr lang="en-US" altLang="fi-FI" sz="1000" smtClean="0">
              <a:solidFill>
                <a:schemeClr val="bg1"/>
              </a:solidFill>
            </a:endParaRPr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0002F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002F"/>
              </a:buClr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sv-FI" altLang="fi-FI" sz="1000" smtClean="0">
                <a:solidFill>
                  <a:schemeClr val="bg1"/>
                </a:solidFill>
              </a:rPr>
              <a:t>Fakultetsområdet för naturvetenskaper och teknik</a:t>
            </a:r>
            <a:endParaRPr lang="en-US" altLang="fi-FI" sz="1000" smtClean="0">
              <a:solidFill>
                <a:schemeClr val="bg1"/>
              </a:solidFill>
            </a:endParaRP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0002F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002F"/>
              </a:buClr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510DDD4-F0AB-42A0-813E-F5DABE0F7B68}" type="slidenum">
              <a:rPr lang="en-US" altLang="fi-FI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fi-FI" sz="100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9086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Tutorer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7272337" cy="4465091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Fysik: Christina Humina</a:t>
            </a:r>
          </a:p>
          <a:p>
            <a:pPr marL="0" indent="0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Geologi: Axel Bäckström</a:t>
            </a:r>
          </a:p>
          <a:p>
            <a:pPr marL="0" indent="0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Kemi: Johanna </a:t>
            </a:r>
            <a:r>
              <a:rPr lang="fi-FI" dirty="0" err="1" smtClean="0">
                <a:solidFill>
                  <a:srgbClr val="FF0000"/>
                </a:solidFill>
              </a:rPr>
              <a:t>Clayhills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Matematik: Kristina </a:t>
            </a:r>
            <a:r>
              <a:rPr lang="fi-FI" dirty="0" err="1" smtClean="0">
                <a:solidFill>
                  <a:srgbClr val="FF0000"/>
                </a:solidFill>
              </a:rPr>
              <a:t>Causton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och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Celine</a:t>
            </a:r>
            <a:r>
              <a:rPr lang="fi-FI" dirty="0" smtClean="0">
                <a:solidFill>
                  <a:srgbClr val="FF0000"/>
                </a:solidFill>
              </a:rPr>
              <a:t> Hellström</a:t>
            </a:r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81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fi-FI" smtClean="0"/>
              <a:t>Studieorienteringsprogrammet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187450" y="1773238"/>
            <a:ext cx="7632700" cy="4105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v-FI" altLang="fi-FI" sz="2400" dirty="0" smtClean="0">
              <a:hlinkClick r:id="rId2"/>
            </a:endParaRPr>
          </a:p>
          <a:p>
            <a:pPr>
              <a:buFont typeface="Wingdings" pitchFamily="2" charset="2"/>
              <a:buNone/>
            </a:pPr>
            <a:endParaRPr lang="sv-FI" altLang="fi-FI" sz="2400" dirty="0">
              <a:hlinkClick r:id="rId2"/>
            </a:endParaRPr>
          </a:p>
          <a:p>
            <a:pPr>
              <a:buNone/>
            </a:pPr>
            <a:r>
              <a:rPr lang="sv-FI" altLang="fi-FI" sz="2400" dirty="0">
                <a:hlinkClick r:id="rId3"/>
              </a:rPr>
              <a:t>https://</a:t>
            </a:r>
            <a:r>
              <a:rPr lang="sv-FI" altLang="fi-FI" sz="2400" dirty="0" smtClean="0">
                <a:hlinkClick r:id="rId3"/>
              </a:rPr>
              <a:t>www.abo.fi/studera-hos-oss/du-som-redan-studerar/studieinformation/studieorientering/</a:t>
            </a:r>
            <a:endParaRPr lang="sv-FI" altLang="fi-FI" sz="2400" dirty="0" smtClean="0"/>
          </a:p>
          <a:p>
            <a:pPr>
              <a:buNone/>
            </a:pPr>
            <a:endParaRPr lang="sv-FI" altLang="fi-FI" dirty="0" smtClean="0"/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D07FF4-48E2-4532-A30F-B4227BEC4302}" type="datetime1">
              <a:rPr lang="sv-FI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26-08-2019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fi-FI">
                <a:solidFill>
                  <a:schemeClr val="bg1"/>
                </a:solidFill>
                <a:latin typeface="Gill Sans MT" pitchFamily="34" charset="0"/>
              </a:rPr>
              <a:t>Fakulteten för naturvetenskaper och teknik</a:t>
            </a:r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390448-E666-4E42-9255-7813BF5F0073}" type="slidenum">
              <a:rPr lang="en-US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2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69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EGENLÄRARE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7272337" cy="4465091"/>
          </a:xfrm>
        </p:spPr>
        <p:txBody>
          <a:bodyPr/>
          <a:lstStyle/>
          <a:p>
            <a:pPr>
              <a:buNone/>
            </a:pPr>
            <a:r>
              <a:rPr lang="sv-FI" b="1" dirty="0" smtClean="0"/>
              <a:t>Fysik:</a:t>
            </a:r>
          </a:p>
          <a:p>
            <a:pPr>
              <a:buNone/>
            </a:pPr>
            <a:r>
              <a:rPr lang="sv-FI" i="1" dirty="0"/>
              <a:t>Harri Aarnio</a:t>
            </a:r>
          </a:p>
          <a:p>
            <a:pPr>
              <a:buNone/>
            </a:pPr>
            <a:r>
              <a:rPr lang="sv-FI" i="1" dirty="0" smtClean="0"/>
              <a:t>Johan Lindén</a:t>
            </a:r>
          </a:p>
          <a:p>
            <a:pPr>
              <a:buNone/>
            </a:pPr>
            <a:endParaRPr lang="sv-FI" b="1" dirty="0" smtClean="0"/>
          </a:p>
          <a:p>
            <a:pPr>
              <a:buNone/>
            </a:pPr>
            <a:r>
              <a:rPr lang="sv-FI" b="1" dirty="0" smtClean="0"/>
              <a:t>Matematik och statistik:</a:t>
            </a:r>
          </a:p>
          <a:p>
            <a:pPr>
              <a:buNone/>
            </a:pPr>
            <a:r>
              <a:rPr lang="sv-FI" i="1" dirty="0" smtClean="0"/>
              <a:t>Christer </a:t>
            </a:r>
            <a:r>
              <a:rPr lang="sv-FI" i="1" dirty="0" err="1" smtClean="0"/>
              <a:t>Glader</a:t>
            </a:r>
            <a:endParaRPr lang="sv-FI" i="1" dirty="0" smtClean="0"/>
          </a:p>
          <a:p>
            <a:pPr>
              <a:buNone/>
            </a:pPr>
            <a:r>
              <a:rPr lang="sv-FI" i="1" dirty="0" smtClean="0"/>
              <a:t>Anne-Maria </a:t>
            </a:r>
            <a:r>
              <a:rPr lang="sv-FI" i="1" dirty="0" err="1" smtClean="0"/>
              <a:t>Ernvall-Hytönen</a:t>
            </a:r>
            <a:endParaRPr lang="sv-FI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dirty="0" smtClean="0"/>
              <a:t>Fakulteten för naturvetenskaper och teknik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EGENLÄRARE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556792"/>
            <a:ext cx="7272337" cy="4321075"/>
          </a:xfrm>
        </p:spPr>
        <p:txBody>
          <a:bodyPr/>
          <a:lstStyle/>
          <a:p>
            <a:pPr>
              <a:buNone/>
            </a:pPr>
            <a:r>
              <a:rPr lang="sv-FI" b="1" dirty="0" smtClean="0"/>
              <a:t>Geologi och mineralogi:</a:t>
            </a:r>
          </a:p>
          <a:p>
            <a:pPr>
              <a:buNone/>
            </a:pPr>
            <a:r>
              <a:rPr lang="sv-FI" i="1" dirty="0" smtClean="0"/>
              <a:t>Fredrik Strandman</a:t>
            </a:r>
          </a:p>
          <a:p>
            <a:pPr>
              <a:buNone/>
            </a:pPr>
            <a:endParaRPr lang="sv-FI" i="1" dirty="0" smtClean="0"/>
          </a:p>
          <a:p>
            <a:pPr>
              <a:buNone/>
            </a:pPr>
            <a:r>
              <a:rPr lang="sv-FI" b="1" dirty="0" smtClean="0"/>
              <a:t>Kemi:</a:t>
            </a:r>
          </a:p>
          <a:p>
            <a:pPr>
              <a:buNone/>
            </a:pPr>
            <a:r>
              <a:rPr lang="sv-FI" i="1" dirty="0" smtClean="0"/>
              <a:t>Thomas Sandberg</a:t>
            </a:r>
          </a:p>
          <a:p>
            <a:pPr>
              <a:buNone/>
            </a:pPr>
            <a:endParaRPr lang="sv-FI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dirty="0" smtClean="0"/>
              <a:t>Fakulteten för naturvetenskaper och teknik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457" y="764704"/>
            <a:ext cx="5992652" cy="622077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Viktiga nätsidor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8350622" cy="4608512"/>
          </a:xfrm>
        </p:spPr>
        <p:txBody>
          <a:bodyPr>
            <a:normAutofit/>
          </a:bodyPr>
          <a:lstStyle/>
          <a:p>
            <a:r>
              <a:rPr lang="sv-FI" sz="1800" dirty="0" smtClean="0"/>
              <a:t>Studiehandboken: </a:t>
            </a:r>
            <a:r>
              <a:rPr lang="sv-FI" sz="1800" dirty="0" smtClean="0">
                <a:hlinkClick r:id="rId3"/>
              </a:rPr>
              <a:t>http</a:t>
            </a:r>
            <a:r>
              <a:rPr lang="sv-FI" sz="1800" dirty="0">
                <a:hlinkClick r:id="rId3"/>
              </a:rPr>
              <a:t>://</a:t>
            </a:r>
            <a:r>
              <a:rPr lang="sv-FI" sz="1800" dirty="0" smtClean="0">
                <a:hlinkClick r:id="rId3"/>
              </a:rPr>
              <a:t>studiehandboken.abo.fi/</a:t>
            </a:r>
            <a:endParaRPr lang="sv-FI" sz="1800" dirty="0" smtClean="0"/>
          </a:p>
          <a:p>
            <a:endParaRPr lang="fi-FI" sz="1800" dirty="0">
              <a:latin typeface="Palatino Linotype" panose="02040502050505030304" pitchFamily="18" charset="0"/>
            </a:endParaRPr>
          </a:p>
          <a:p>
            <a:r>
              <a:rPr lang="fi-FI" sz="1800" dirty="0" err="1" smtClean="0">
                <a:latin typeface="Palatino Linotype" panose="02040502050505030304" pitchFamily="18" charset="0"/>
              </a:rPr>
              <a:t>Studieplaneringsverktyget</a:t>
            </a:r>
            <a:r>
              <a:rPr lang="fi-FI" sz="1800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>
                <a:latin typeface="Palatino Linotype" panose="02040502050505030304" pitchFamily="18" charset="0"/>
              </a:rPr>
              <a:t>Peppi, </a:t>
            </a:r>
            <a:r>
              <a:rPr lang="fi-FI" sz="1800" dirty="0" err="1">
                <a:latin typeface="Palatino Linotype" panose="02040502050505030304" pitchFamily="18" charset="0"/>
              </a:rPr>
              <a:t>kurs</a:t>
            </a:r>
            <a:r>
              <a:rPr lang="fi-FI" sz="1800" dirty="0">
                <a:latin typeface="Palatino Linotype" panose="02040502050505030304" pitchFamily="18" charset="0"/>
              </a:rPr>
              <a:t>- </a:t>
            </a:r>
            <a:r>
              <a:rPr lang="fi-FI" sz="1800" dirty="0" err="1">
                <a:latin typeface="Palatino Linotype" panose="02040502050505030304" pitchFamily="18" charset="0"/>
              </a:rPr>
              <a:t>och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tentanmälan</a:t>
            </a:r>
            <a:r>
              <a:rPr lang="fi-FI" sz="1800" dirty="0">
                <a:latin typeface="Palatino Linotype" panose="02040502050505030304" pitchFamily="18" charset="0"/>
              </a:rPr>
              <a:t>:</a:t>
            </a:r>
            <a:br>
              <a:rPr lang="fi-FI" sz="1800" dirty="0">
                <a:latin typeface="Palatino Linotype" panose="02040502050505030304" pitchFamily="18" charset="0"/>
              </a:rPr>
            </a:br>
            <a:r>
              <a:rPr lang="sv-FI" sz="1800" dirty="0">
                <a:latin typeface="Palatino Linotype" panose="02040502050505030304" pitchFamily="18" charset="0"/>
                <a:hlinkClick r:id="rId4"/>
              </a:rPr>
              <a:t>https://student.abo.fi</a:t>
            </a:r>
            <a:r>
              <a:rPr lang="sv-FI" sz="1800" dirty="0">
                <a:latin typeface="Palatino Linotype" panose="02040502050505030304" pitchFamily="18" charset="0"/>
              </a:rPr>
              <a:t> </a:t>
            </a:r>
            <a:br>
              <a:rPr lang="sv-FI" sz="1800" dirty="0">
                <a:latin typeface="Palatino Linotype" panose="02040502050505030304" pitchFamily="18" charset="0"/>
              </a:rPr>
            </a:b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ÅA-webben:</a:t>
            </a:r>
            <a:r>
              <a:rPr lang="fi-FI" sz="1800" b="1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 smtClean="0">
                <a:latin typeface="Palatino Linotype" panose="02040502050505030304" pitchFamily="18" charset="0"/>
                <a:hlinkClick r:id="rId5"/>
              </a:rPr>
              <a:t>https://www.abo.fi/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>
                <a:latin typeface="Palatino Linotype" panose="02040502050505030304" pitchFamily="18" charset="0"/>
              </a:rPr>
              <a:t>ÅA:s sidor för nya studerande: </a:t>
            </a:r>
            <a:r>
              <a:rPr lang="fi-FI" sz="1800" dirty="0">
                <a:latin typeface="Palatino Linotype" panose="02040502050505030304" pitchFamily="18" charset="0"/>
                <a:hlinkClick r:id="rId6"/>
              </a:rPr>
              <a:t>https://www.abo.fi/studera-hos-oss/du-som-redan-studerar/studieinformation</a:t>
            </a:r>
            <a:r>
              <a:rPr lang="fi-FI" sz="1800" dirty="0" smtClean="0">
                <a:latin typeface="Palatino Linotype" panose="02040502050505030304" pitchFamily="18" charset="0"/>
                <a:hlinkClick r:id="rId6"/>
              </a:rPr>
              <a:t>/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err="1" smtClean="0">
                <a:latin typeface="Palatino Linotype" panose="02040502050505030304" pitchFamily="18" charset="0"/>
              </a:rPr>
              <a:t>Intranätet</a:t>
            </a:r>
            <a:r>
              <a:rPr lang="fi-FI" sz="1800" dirty="0">
                <a:latin typeface="Palatino Linotype" panose="02040502050505030304" pitchFamily="18" charset="0"/>
              </a:rPr>
              <a:t>,</a:t>
            </a:r>
            <a:r>
              <a:rPr lang="fi-FI" sz="1800" dirty="0" smtClean="0">
                <a:latin typeface="Palatino Linotype" panose="02040502050505030304" pitchFamily="18" charset="0"/>
              </a:rPr>
              <a:t> FNT: </a:t>
            </a:r>
            <a:r>
              <a:rPr lang="fi-FI" sz="1800" dirty="0" smtClean="0">
                <a:latin typeface="Palatino Linotype" panose="02040502050505030304" pitchFamily="18" charset="0"/>
                <a:hlinkClick r:id="rId7"/>
              </a:rPr>
              <a:t>https://oldwww.abo.fi/fakultet/fnt</a:t>
            </a:r>
            <a:r>
              <a:rPr lang="fi-FI" sz="1800" dirty="0" smtClean="0">
                <a:latin typeface="Palatino Linotype" panose="02040502050505030304" pitchFamily="18" charset="0"/>
              </a:rPr>
              <a:t>  </a:t>
            </a:r>
            <a:r>
              <a:rPr lang="fi-FI" sz="1800" dirty="0" err="1" smtClean="0">
                <a:latin typeface="Palatino Linotype" panose="02040502050505030304" pitchFamily="18" charset="0"/>
              </a:rPr>
              <a:t>Nytt</a:t>
            </a:r>
            <a:r>
              <a:rPr lang="fi-FI" sz="1800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 err="1" smtClean="0">
                <a:latin typeface="Palatino Linotype" panose="02040502050505030304" pitchFamily="18" charset="0"/>
              </a:rPr>
              <a:t>intranät</a:t>
            </a:r>
            <a:r>
              <a:rPr lang="fi-FI" sz="1800" dirty="0" smtClean="0">
                <a:latin typeface="Palatino Linotype" panose="02040502050505030304" pitchFamily="18" charset="0"/>
              </a:rPr>
              <a:t> i </a:t>
            </a:r>
            <a:r>
              <a:rPr lang="fi-FI" sz="1800" dirty="0" err="1" smtClean="0">
                <a:latin typeface="Palatino Linotype" panose="02040502050505030304" pitchFamily="18" charset="0"/>
              </a:rPr>
              <a:t>november</a:t>
            </a:r>
            <a:r>
              <a:rPr lang="fi-FI" sz="1800" dirty="0" smtClean="0">
                <a:latin typeface="Palatino Linotype" panose="02040502050505030304" pitchFamily="18" charset="0"/>
              </a:rPr>
              <a:t>, </a:t>
            </a:r>
            <a:r>
              <a:rPr lang="fi-FI" sz="1800" dirty="0">
                <a:latin typeface="Palatino Linotype" panose="02040502050505030304" pitchFamily="18" charset="0"/>
              </a:rPr>
              <a:t>notera </a:t>
            </a:r>
            <a:r>
              <a:rPr lang="fi-FI" sz="1800" dirty="0" err="1">
                <a:latin typeface="Palatino Linotype" panose="02040502050505030304" pitchFamily="18" charset="0"/>
              </a:rPr>
              <a:t>att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 smtClean="0">
                <a:latin typeface="Palatino Linotype" panose="02040502050505030304" pitchFamily="18" charset="0"/>
              </a:rPr>
              <a:t>informationen</a:t>
            </a:r>
            <a:r>
              <a:rPr lang="fi-FI" sz="1800" dirty="0" smtClean="0">
                <a:latin typeface="Palatino Linotype" panose="02040502050505030304" pitchFamily="18" charset="0"/>
              </a:rPr>
              <a:t> i </a:t>
            </a:r>
            <a:r>
              <a:rPr lang="fi-FI" sz="1800" dirty="0" err="1" smtClean="0">
                <a:latin typeface="Palatino Linotype" panose="02040502050505030304" pitchFamily="18" charset="0"/>
              </a:rPr>
              <a:t>nuvarande</a:t>
            </a:r>
            <a:r>
              <a:rPr lang="fi-FI" sz="1800" dirty="0" smtClean="0">
                <a:latin typeface="Palatino Linotype" panose="02040502050505030304" pitchFamily="18" charset="0"/>
              </a:rPr>
              <a:t> </a:t>
            </a:r>
            <a:r>
              <a:rPr lang="fi-FI" sz="1800" smtClean="0">
                <a:latin typeface="Palatino Linotype" panose="02040502050505030304" pitchFamily="18" charset="0"/>
              </a:rPr>
              <a:t>intranät </a:t>
            </a:r>
            <a:r>
              <a:rPr lang="fi-FI" sz="1800" dirty="0">
                <a:latin typeface="Palatino Linotype" panose="02040502050505030304" pitchFamily="18" charset="0"/>
              </a:rPr>
              <a:t>kan vara </a:t>
            </a:r>
            <a:r>
              <a:rPr lang="fi-FI" sz="1800" dirty="0" smtClean="0">
                <a:latin typeface="Palatino Linotype" panose="02040502050505030304" pitchFamily="18" charset="0"/>
              </a:rPr>
              <a:t>föråldrad (kolla uppdateringsdatum)! Kräver inloggning med ÅA-användarnamn.</a:t>
            </a:r>
          </a:p>
          <a:p>
            <a:pPr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8C62-CA41-470C-9189-FB631E19BD88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91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513" y="620688"/>
            <a:ext cx="5718362" cy="792088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Frågor, problem?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232" y="1765694"/>
            <a:ext cx="7272808" cy="46085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i-FI" sz="2000" b="1" dirty="0" smtClean="0">
                <a:latin typeface="Palatino Linotype" panose="02040502050505030304" pitchFamily="18" charset="0"/>
              </a:rPr>
              <a:t>Dina tutorer, din egenlärare, övriga lärare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i-FI" sz="20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fi-FI" sz="2000" b="1" dirty="0" smtClean="0">
                <a:latin typeface="Palatino Linotype" panose="02040502050505030304" pitchFamily="18" charset="0"/>
              </a:rPr>
              <a:t>Fakultetskansliet</a:t>
            </a:r>
            <a:r>
              <a:rPr lang="fi-FI" sz="2000" b="1" dirty="0">
                <a:latin typeface="Palatino Linotype" panose="02040502050505030304" pitchFamily="18" charset="0"/>
              </a:rPr>
              <a:t>: </a:t>
            </a:r>
            <a:r>
              <a:rPr lang="fi-FI" sz="2000" dirty="0">
                <a:latin typeface="Palatino Linotype" panose="02040502050505030304" pitchFamily="18" charset="0"/>
              </a:rPr>
              <a:t>Axelia våning 3, Biskopsgatan 8, öppet </a:t>
            </a:r>
            <a:r>
              <a:rPr lang="fi-FI" sz="2000" dirty="0" smtClean="0">
                <a:latin typeface="Palatino Linotype" panose="02040502050505030304" pitchFamily="18" charset="0"/>
              </a:rPr>
              <a:t>må-fre 9-15</a:t>
            </a:r>
            <a:endParaRPr lang="fi-FI" sz="2000" dirty="0" smtClean="0">
              <a:latin typeface="Palatino Linotype" panose="02040502050505030304" pitchFamily="18" charset="0"/>
              <a:hlinkClick r:id=""/>
            </a:endParaRPr>
          </a:p>
          <a:p>
            <a:pPr>
              <a:lnSpc>
                <a:spcPct val="80000"/>
              </a:lnSpc>
              <a:defRPr/>
            </a:pPr>
            <a:endParaRPr lang="fi-FI" sz="2000" dirty="0" smtClean="0">
              <a:latin typeface="Palatino Linotype" panose="02040502050505030304" pitchFamily="18" charset="0"/>
              <a:hlinkClick r:id=""/>
            </a:endParaRPr>
          </a:p>
          <a:p>
            <a:pPr>
              <a:lnSpc>
                <a:spcPct val="80000"/>
              </a:lnSpc>
              <a:defRPr/>
            </a:pPr>
            <a:r>
              <a:rPr lang="fi-FI" sz="2000" dirty="0" smtClean="0">
                <a:latin typeface="Palatino Linotype" panose="02040502050505030304" pitchFamily="18" charset="0"/>
                <a:hlinkClick r:id=""/>
              </a:rPr>
              <a:t>fnt-studieradgivare@abo.fi</a:t>
            </a:r>
            <a:endParaRPr lang="fi-FI" sz="2000" dirty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endParaRPr lang="sv-FI" sz="2000" dirty="0" smtClean="0">
              <a:hlinkClick r:id=""/>
            </a:endParaRPr>
          </a:p>
          <a:p>
            <a:pPr>
              <a:lnSpc>
                <a:spcPct val="80000"/>
              </a:lnSpc>
              <a:defRPr/>
            </a:pPr>
            <a:r>
              <a:rPr lang="sv-FI" sz="2000" dirty="0" smtClean="0">
                <a:hlinkClick r:id=""/>
              </a:rPr>
              <a:t>f</a:t>
            </a:r>
            <a:r>
              <a:rPr lang="sv-FI" sz="2000" dirty="0" smtClean="0">
                <a:hlinkClick r:id="rId2"/>
              </a:rPr>
              <a:t>ornamn.efternamn@abo.fi</a:t>
            </a:r>
            <a:r>
              <a:rPr lang="sv-FI" sz="2000" dirty="0" smtClean="0"/>
              <a:t> fungerar i allmänhet</a:t>
            </a:r>
          </a:p>
          <a:p>
            <a:pPr>
              <a:lnSpc>
                <a:spcPct val="80000"/>
              </a:lnSpc>
              <a:defRPr/>
            </a:pPr>
            <a:endParaRPr lang="sv-FI" sz="2000" b="1" dirty="0" smtClean="0"/>
          </a:p>
          <a:p>
            <a:pPr>
              <a:lnSpc>
                <a:spcPct val="80000"/>
              </a:lnSpc>
              <a:defRPr/>
            </a:pPr>
            <a:r>
              <a:rPr lang="sv-FI" sz="2000" b="1" dirty="0" smtClean="0"/>
              <a:t>Studentexpeditionen</a:t>
            </a:r>
            <a:r>
              <a:rPr lang="sv-FI" sz="2000" dirty="0" smtClean="0"/>
              <a:t> i Gripen, Tavastgatan 13, öppet 12-14 vardagar</a:t>
            </a:r>
            <a:endParaRPr lang="sv-F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FI" smtClean="0">
                <a:solidFill>
                  <a:prstClr val="white"/>
                </a:solidFill>
              </a:rPr>
              <a:t>28.8.2017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354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807" y="1772817"/>
            <a:ext cx="7666038" cy="3384376"/>
          </a:xfrm>
        </p:spPr>
        <p:txBody>
          <a:bodyPr/>
          <a:lstStyle/>
          <a:p>
            <a:pPr marL="0" indent="0">
              <a:buNone/>
            </a:pPr>
            <a:endParaRPr lang="sv-FI" dirty="0" smtClean="0"/>
          </a:p>
          <a:p>
            <a:pPr marL="0" indent="0">
              <a:buNone/>
            </a:pPr>
            <a:endParaRPr lang="sv-FI" dirty="0"/>
          </a:p>
          <a:p>
            <a:pPr marL="0" indent="0" algn="ctr">
              <a:buNone/>
            </a:pPr>
            <a:r>
              <a:rPr lang="sv-FI" sz="3600" dirty="0"/>
              <a:t>Är du närvaroanmäld?</a:t>
            </a:r>
          </a:p>
          <a:p>
            <a:pPr marL="0" indent="0" algn="ctr">
              <a:buNone/>
            </a:pPr>
            <a:r>
              <a:rPr lang="sv-FI" sz="3600" dirty="0"/>
              <a:t>(studieinfo.fi senast 30.8 </a:t>
            </a:r>
            <a:r>
              <a:rPr lang="sv-FI" sz="3600" dirty="0" err="1"/>
              <a:t>kl</a:t>
            </a:r>
            <a:r>
              <a:rPr lang="sv-FI" sz="3600" dirty="0"/>
              <a:t> 15.00</a:t>
            </a:r>
            <a:r>
              <a:rPr lang="sv-FI" sz="3600" dirty="0" smtClean="0"/>
              <a:t>)</a:t>
            </a:r>
          </a:p>
          <a:p>
            <a:pPr marL="0" indent="0" algn="ctr">
              <a:buNone/>
            </a:pPr>
            <a:endParaRPr lang="sv-FI" sz="3600" dirty="0"/>
          </a:p>
          <a:p>
            <a:pPr marL="0" indent="0" algn="ctr">
              <a:buNone/>
            </a:pPr>
            <a:r>
              <a:rPr lang="sv-FI" sz="3600" dirty="0" smtClean="0"/>
              <a:t>Läs din @abo.fi e-post regelbundet!</a:t>
            </a:r>
            <a:endParaRPr lang="sv-FI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FI" smtClean="0"/>
              <a:t>29.8.2017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349302" y="6551613"/>
            <a:ext cx="3598962" cy="189755"/>
          </a:xfrm>
          <a:prstGeom prst="rect">
            <a:avLst/>
          </a:prstGeom>
        </p:spPr>
        <p:txBody>
          <a:bodyPr/>
          <a:lstStyle/>
          <a:p>
            <a:r>
              <a:rPr lang="sv-FI" sz="1400" dirty="0"/>
              <a:t>Fakulteten för naturvetenskaper och teknik 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8960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Arkens aula 11.9 </a:t>
            </a:r>
            <a:r>
              <a:rPr lang="sv-FI" dirty="0" err="1" smtClean="0"/>
              <a:t>kl</a:t>
            </a:r>
            <a:r>
              <a:rPr lang="sv-FI" dirty="0" smtClean="0"/>
              <a:t> 11-13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err="1" smtClean="0"/>
              <a:t>CampusSport</a:t>
            </a:r>
            <a:endParaRPr lang="sv-FI" dirty="0" smtClean="0"/>
          </a:p>
          <a:p>
            <a:r>
              <a:rPr lang="sv-FI" dirty="0" smtClean="0"/>
              <a:t>FPA</a:t>
            </a:r>
          </a:p>
          <a:p>
            <a:r>
              <a:rPr lang="sv-FI" dirty="0" err="1" smtClean="0"/>
              <a:t>Föli</a:t>
            </a:r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1142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FI" dirty="0" smtClean="0"/>
          </a:p>
          <a:p>
            <a:pPr marL="0" indent="0">
              <a:buNone/>
            </a:pPr>
            <a:endParaRPr lang="sv-FI" dirty="0"/>
          </a:p>
          <a:p>
            <a:pPr marL="0" indent="0">
              <a:buNone/>
            </a:pPr>
            <a:r>
              <a:rPr lang="sv-FI" sz="3600" b="1" dirty="0" smtClean="0">
                <a:solidFill>
                  <a:srgbClr val="7030A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Lycka till med studierna!</a:t>
            </a:r>
            <a:endParaRPr lang="sv-FI" sz="3600" b="1" dirty="0">
              <a:solidFill>
                <a:srgbClr val="7030A0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1178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83810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Personal </a:t>
            </a:r>
            <a:endParaRPr lang="fi-FI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85" y="1700808"/>
            <a:ext cx="7938269" cy="4819451"/>
          </a:xfrm>
        </p:spPr>
        <p:txBody>
          <a:bodyPr>
            <a:normAutofit/>
          </a:bodyPr>
          <a:lstStyle/>
          <a:p>
            <a:r>
              <a:rPr lang="fi-FI" sz="2000" b="1" dirty="0" err="1" smtClean="0"/>
              <a:t>Dekanus</a:t>
            </a:r>
            <a:r>
              <a:rPr lang="fi-FI" sz="2000" b="1" dirty="0" smtClean="0"/>
              <a:t> </a:t>
            </a:r>
            <a:r>
              <a:rPr lang="fi-FI" sz="2000" dirty="0"/>
              <a:t>(</a:t>
            </a:r>
            <a:r>
              <a:rPr lang="fi-FI" sz="2000" dirty="0" err="1"/>
              <a:t>leder</a:t>
            </a:r>
            <a:r>
              <a:rPr lang="fi-FI" sz="2000" dirty="0"/>
              <a:t> </a:t>
            </a:r>
            <a:r>
              <a:rPr lang="fi-FI" sz="2000" dirty="0" err="1" smtClean="0"/>
              <a:t>fakulteten</a:t>
            </a:r>
            <a:r>
              <a:rPr lang="fi-FI" sz="2000" dirty="0" smtClean="0"/>
              <a:t>): Patrik </a:t>
            </a:r>
            <a:r>
              <a:rPr lang="fi-FI" sz="2000" dirty="0" err="1" smtClean="0"/>
              <a:t>Henelius</a:t>
            </a:r>
            <a:r>
              <a:rPr lang="fi-FI" sz="2000" dirty="0" smtClean="0"/>
              <a:t> </a:t>
            </a:r>
          </a:p>
          <a:p>
            <a:r>
              <a:rPr lang="fi-FI" sz="2000" b="1" dirty="0" err="1" smtClean="0"/>
              <a:t>Fakultetskansliet</a:t>
            </a:r>
            <a:r>
              <a:rPr lang="fi-FI" sz="2000" dirty="0"/>
              <a:t>:</a:t>
            </a:r>
            <a:r>
              <a:rPr lang="fi-FI" sz="2000" dirty="0" smtClean="0"/>
              <a:t> Axelia (vån 3), Biskopsgatan 8, </a:t>
            </a:r>
            <a:r>
              <a:rPr lang="fi-FI" sz="2000" dirty="0" err="1" smtClean="0"/>
              <a:t>öppet</a:t>
            </a:r>
            <a:r>
              <a:rPr lang="fi-FI" sz="2000" dirty="0" smtClean="0"/>
              <a:t> 9-15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b="1" dirty="0" smtClean="0"/>
              <a:t>Studiepersonal vid fakultetskansliet: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i="1" dirty="0" smtClean="0"/>
              <a:t>Utbildningskoordinator:</a:t>
            </a:r>
            <a:r>
              <a:rPr lang="fi-FI" sz="2000" dirty="0" smtClean="0"/>
              <a:t> Heidi Karlsson</a:t>
            </a:r>
            <a:br>
              <a:rPr lang="fi-FI" sz="2000" dirty="0" smtClean="0"/>
            </a:br>
            <a:r>
              <a:rPr lang="fi-FI" sz="2000" i="1" dirty="0" smtClean="0"/>
              <a:t>Studierådgivare: (rådgivning, tillgodoräkning)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Simon Berg, Kerstin Fagerström, Jessica </a:t>
            </a:r>
            <a:r>
              <a:rPr lang="fi-FI" sz="2000" dirty="0"/>
              <a:t>Lindroos </a:t>
            </a:r>
            <a:r>
              <a:rPr lang="fi-FI" sz="2000" dirty="0" err="1" smtClean="0"/>
              <a:t>och</a:t>
            </a:r>
            <a:r>
              <a:rPr lang="fi-FI" sz="2000" dirty="0" smtClean="0"/>
              <a:t> Jonas Sandberg (i Vasa) </a:t>
            </a:r>
            <a:br>
              <a:rPr lang="fi-FI" sz="2000" dirty="0" smtClean="0"/>
            </a:br>
            <a:r>
              <a:rPr lang="fi-FI" sz="2000" i="1" dirty="0" smtClean="0"/>
              <a:t>Studiesekreterare: (studieutdrag, tenter)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Mary-Ann </a:t>
            </a:r>
            <a:r>
              <a:rPr lang="fi-FI" sz="2000" dirty="0"/>
              <a:t>Hamberg-Ahola, Maria </a:t>
            </a:r>
            <a:r>
              <a:rPr lang="fi-FI" sz="2000" dirty="0" err="1" smtClean="0"/>
              <a:t>Hertell</a:t>
            </a:r>
            <a:r>
              <a:rPr lang="fi-FI" sz="2000" dirty="0" smtClean="0"/>
              <a:t>-Jalava</a:t>
            </a:r>
          </a:p>
          <a:p>
            <a:endParaRPr lang="fi-FI" sz="2000" dirty="0" smtClean="0"/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69E-E72B-429F-AC57-2034B66F6F50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1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fi-FI" smtClean="0"/>
              <a:t>Studentexpeditionen</a:t>
            </a:r>
          </a:p>
        </p:txBody>
      </p:sp>
      <p:sp>
        <p:nvSpPr>
          <p:cNvPr id="8195" name="Content Placeholder 6"/>
          <p:cNvSpPr>
            <a:spLocks noGrp="1"/>
          </p:cNvSpPr>
          <p:nvPr>
            <p:ph idx="1"/>
          </p:nvPr>
        </p:nvSpPr>
        <p:spPr>
          <a:xfrm>
            <a:off x="1547813" y="1773238"/>
            <a:ext cx="7272337" cy="4105275"/>
          </a:xfrm>
        </p:spPr>
        <p:txBody>
          <a:bodyPr/>
          <a:lstStyle/>
          <a:p>
            <a:r>
              <a:rPr lang="sv-FI" altLang="fi-FI" dirty="0" smtClean="0"/>
              <a:t>Gripen, våning I</a:t>
            </a:r>
          </a:p>
          <a:p>
            <a:pPr lvl="1"/>
            <a:r>
              <a:rPr lang="sv-FI" altLang="fi-FI" dirty="0" smtClean="0"/>
              <a:t>Intyg</a:t>
            </a:r>
          </a:p>
          <a:p>
            <a:pPr lvl="1"/>
            <a:r>
              <a:rPr lang="sv-FI" altLang="fi-FI" dirty="0" smtClean="0"/>
              <a:t>Inskrivning</a:t>
            </a:r>
          </a:p>
          <a:p>
            <a:pPr lvl="1"/>
            <a:r>
              <a:rPr lang="sv-FI" altLang="fi-FI" dirty="0" smtClean="0"/>
              <a:t>Utbyte, internationella ärenden</a:t>
            </a:r>
          </a:p>
          <a:p>
            <a:pPr lvl="1"/>
            <a:r>
              <a:rPr lang="sv-FI" altLang="fi-FI" dirty="0" smtClean="0"/>
              <a:t>m.m.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0FE05B-B383-44AD-A3AA-4C34B3E25661}" type="datetime1">
              <a:rPr lang="sv-FI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26-08-2019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FI" altLang="fi-FI">
                <a:solidFill>
                  <a:schemeClr val="bg1"/>
                </a:solidFill>
                <a:latin typeface="Gill Sans MT" pitchFamily="34" charset="0"/>
              </a:rPr>
              <a:t>Fakulteten för naturvetenskaper och teknik</a:t>
            </a:r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CFD855-93A5-4023-89AA-AA6AF8EC25C5}" type="slidenum">
              <a:rPr lang="en-US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4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841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6784740" cy="177059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Läsåret, terminer och perioder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 smtClean="0"/>
              <a:t>Läsåret börjar 1.8 och slutar 31.7</a:t>
            </a:r>
          </a:p>
          <a:p>
            <a:endParaRPr lang="sv-FI" dirty="0" smtClean="0"/>
          </a:p>
          <a:p>
            <a:r>
              <a:rPr lang="sv-FI" dirty="0" smtClean="0"/>
              <a:t>Läsåret delas in i en </a:t>
            </a:r>
            <a:r>
              <a:rPr lang="sv-FI" b="1" dirty="0" smtClean="0"/>
              <a:t>höst- och vårtermin </a:t>
            </a:r>
            <a:r>
              <a:rPr lang="sv-FI" dirty="0" smtClean="0"/>
              <a:t>med vardera två </a:t>
            </a:r>
            <a:r>
              <a:rPr lang="sv-FI" b="1" dirty="0" smtClean="0"/>
              <a:t>perioder</a:t>
            </a:r>
            <a:r>
              <a:rPr lang="sv-FI" dirty="0" smtClean="0"/>
              <a:t>: </a:t>
            </a:r>
          </a:p>
          <a:p>
            <a:pPr lvl="1"/>
            <a:r>
              <a:rPr lang="sv-FI" dirty="0" smtClean="0"/>
              <a:t>Period I:  veckorna 36-43, höstterminen</a:t>
            </a:r>
          </a:p>
          <a:p>
            <a:pPr lvl="1"/>
            <a:r>
              <a:rPr lang="sv-FI" dirty="0" smtClean="0"/>
              <a:t>Period II: veckorna 44-51, höstterminen</a:t>
            </a:r>
          </a:p>
          <a:p>
            <a:pPr lvl="1"/>
            <a:r>
              <a:rPr lang="sv-FI" dirty="0" smtClean="0"/>
              <a:t>Period III: veckorna 2-11, vårterminen</a:t>
            </a:r>
          </a:p>
          <a:p>
            <a:pPr lvl="1"/>
            <a:r>
              <a:rPr lang="sv-FI" dirty="0" smtClean="0"/>
              <a:t>Period IV: veckorna 12-21, vårterminen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6370-ECFD-48EB-B2B2-83AA0F96A630}" type="datetime1">
              <a:rPr lang="sv-FI" smtClean="0">
                <a:solidFill>
                  <a:prstClr val="white"/>
                </a:solidFill>
              </a:rPr>
              <a:t>26-08-2019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Åbo Akademi | Domkyrkotorget 3 | 20500 Åbo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3899"/>
            <a:ext cx="5718362" cy="1770591"/>
          </a:xfrm>
        </p:spPr>
        <p:txBody>
          <a:bodyPr/>
          <a:lstStyle/>
          <a:p>
            <a:r>
              <a:rPr lang="fi-FI" dirty="0">
                <a:latin typeface="Palatino Linotype" pitchFamily="18" charset="0"/>
              </a:rPr>
              <a:t>T</a:t>
            </a:r>
            <a:r>
              <a:rPr lang="fi-FI" dirty="0" smtClean="0">
                <a:latin typeface="Palatino Linotype" pitchFamily="18" charset="0"/>
              </a:rPr>
              <a:t>erminologi</a:t>
            </a:r>
            <a:endParaRPr lang="sv-FI" dirty="0">
              <a:latin typeface="Palatin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7" y="1412776"/>
            <a:ext cx="7362205" cy="4752527"/>
          </a:xfrm>
        </p:spPr>
        <p:txBody>
          <a:bodyPr>
            <a:normAutofit/>
          </a:bodyPr>
          <a:lstStyle/>
          <a:p>
            <a:r>
              <a:rPr lang="sv-FI" sz="2200" dirty="0" smtClean="0"/>
              <a:t>Gulnäbb</a:t>
            </a:r>
          </a:p>
          <a:p>
            <a:r>
              <a:rPr lang="sv-FI" sz="2200" dirty="0" smtClean="0"/>
              <a:t>Universitet (inte skola)</a:t>
            </a:r>
          </a:p>
          <a:p>
            <a:r>
              <a:rPr lang="sv-FI" sz="2200" dirty="0" smtClean="0"/>
              <a:t>Föreläsning/laboration/räkneövning</a:t>
            </a:r>
          </a:p>
          <a:p>
            <a:r>
              <a:rPr lang="sv-FI" sz="2200" dirty="0" smtClean="0"/>
              <a:t>Tentamen eller bara tent (inte prov)</a:t>
            </a:r>
          </a:p>
          <a:p>
            <a:r>
              <a:rPr lang="sv-FI" sz="2200" dirty="0"/>
              <a:t>1 studiepoäng (sp) motsvarar ca 25-27 timmars </a:t>
            </a:r>
            <a:r>
              <a:rPr lang="sv-FI" sz="2200" dirty="0" smtClean="0"/>
              <a:t>arbete</a:t>
            </a:r>
          </a:p>
          <a:p>
            <a:r>
              <a:rPr lang="sv-FI" sz="2200" dirty="0" smtClean="0"/>
              <a:t>Akademisk kvart praktiseras vid ÅA, lektionstiderna är:</a:t>
            </a:r>
            <a:endParaRPr lang="sv-FI" sz="2200" dirty="0"/>
          </a:p>
          <a:p>
            <a:pPr marL="457200" lvl="1" indent="0">
              <a:buNone/>
            </a:pPr>
            <a:r>
              <a:rPr lang="en-US" b="1" dirty="0"/>
              <a:t>8-10</a:t>
            </a:r>
            <a:r>
              <a:rPr lang="en-US" dirty="0"/>
              <a:t> = 8.15-9.45</a:t>
            </a:r>
            <a:br>
              <a:rPr lang="en-US" dirty="0"/>
            </a:br>
            <a:r>
              <a:rPr lang="en-US" b="1" dirty="0"/>
              <a:t>10-12</a:t>
            </a:r>
            <a:r>
              <a:rPr lang="en-US" dirty="0"/>
              <a:t> = 10.15-11.45 </a:t>
            </a:r>
            <a:br>
              <a:rPr lang="en-US" dirty="0"/>
            </a:br>
            <a:r>
              <a:rPr lang="en-US" b="1" dirty="0"/>
              <a:t>13-15</a:t>
            </a:r>
            <a:r>
              <a:rPr lang="en-US" dirty="0"/>
              <a:t> = </a:t>
            </a:r>
            <a:r>
              <a:rPr lang="en-US" b="1" dirty="0"/>
              <a:t>13.30</a:t>
            </a:r>
            <a:r>
              <a:rPr lang="en-US" dirty="0"/>
              <a:t>-15.00 </a:t>
            </a:r>
            <a:r>
              <a:rPr lang="en-US" dirty="0" smtClean="0"/>
              <a:t> (OBS!)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15-17</a:t>
            </a:r>
            <a:r>
              <a:rPr lang="en-US" dirty="0"/>
              <a:t> = 15.15-16.45</a:t>
            </a:r>
            <a:endParaRPr lang="sv-FI" dirty="0"/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A78D-93D8-411C-96B8-D635A6ACBD6B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6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20713"/>
            <a:ext cx="7632700" cy="936625"/>
          </a:xfrm>
        </p:spPr>
        <p:txBody>
          <a:bodyPr/>
          <a:lstStyle/>
          <a:p>
            <a:pPr eaLnBrk="1" hangingPunct="1"/>
            <a:r>
              <a:rPr lang="en-US" altLang="fi-FI" sz="3600" dirty="0" err="1" smtClean="0"/>
              <a:t>NaK-examen</a:t>
            </a:r>
            <a:r>
              <a:rPr lang="en-US" altLang="fi-FI" sz="3600" dirty="0" smtClean="0"/>
              <a:t> (180 sp, 3 </a:t>
            </a:r>
            <a:r>
              <a:rPr lang="en-US" altLang="fi-FI" sz="3600" dirty="0" err="1" smtClean="0"/>
              <a:t>år</a:t>
            </a:r>
            <a:r>
              <a:rPr lang="en-US" altLang="fi-FI" sz="3600" dirty="0" smtClean="0"/>
              <a:t>)</a:t>
            </a:r>
          </a:p>
        </p:txBody>
      </p:sp>
      <p:graphicFrame>
        <p:nvGraphicFramePr>
          <p:cNvPr id="161823" name="Group 3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08582456"/>
              </p:ext>
            </p:extLst>
          </p:nvPr>
        </p:nvGraphicFramePr>
        <p:xfrm>
          <a:off x="1187450" y="1557338"/>
          <a:ext cx="7153275" cy="4156456"/>
        </p:xfrm>
        <a:graphic>
          <a:graphicData uri="http://schemas.openxmlformats.org/drawingml/2006/table">
            <a:tbl>
              <a:tblPr/>
              <a:tblGrid>
                <a:gridCol w="238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77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Kandidatarbete</a:t>
                      </a: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med </a:t>
                      </a:r>
                      <a:r>
                        <a:rPr kumimoji="0" lang="en-GB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seminarium</a:t>
                      </a: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(10 sp)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Biämne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Gill Sans MT" pitchFamily="34" charset="0"/>
                        <a:buAutoNum type="arabicPeriod"/>
                        <a:tabLst/>
                      </a:pPr>
                      <a:r>
                        <a:rPr kumimoji="0" lang="fi-FI" alt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Ett långt 60 sp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Gill Sans MT" pitchFamily="34" charset="0"/>
                        <a:buAutoNum type="arabicPeriod"/>
                        <a:tabLst/>
                      </a:pPr>
                      <a:r>
                        <a:rPr kumimoji="0" lang="fi-FI" alt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Två korta 50 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(25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ÄS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(35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2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Gemensamma studier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(30 sp)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Valfria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studier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(0-40 sp)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Språk, färdigheter och kommunikation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(20 sp)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87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66739F-A9A9-4AE0-A6F8-E83E5E7BF146}" type="datetime1">
              <a:rPr lang="sv-FI" altLang="fi-FI"/>
              <a:pPr/>
              <a:t>26-08-2019</a:t>
            </a:fld>
            <a:endParaRPr lang="en-US" altLang="fi-FI"/>
          </a:p>
        </p:txBody>
      </p:sp>
      <p:sp>
        <p:nvSpPr>
          <p:cNvPr id="7188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sv-FI" altLang="fi-FI"/>
              <a:t>Fakulteten för naturvetenskaper och teknik</a:t>
            </a:r>
            <a:endParaRPr lang="en-US" altLang="fi-FI"/>
          </a:p>
        </p:txBody>
      </p:sp>
      <p:sp>
        <p:nvSpPr>
          <p:cNvPr id="71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AC2A695-D901-406A-B13E-1DE3A65A4841}" type="slidenum">
              <a:rPr lang="en-US" altLang="fi-FI"/>
              <a:pPr/>
              <a:t>7</a:t>
            </a:fld>
            <a:endParaRPr lang="en-US" alt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476250"/>
            <a:ext cx="7704855" cy="720725"/>
          </a:xfrm>
        </p:spPr>
        <p:txBody>
          <a:bodyPr/>
          <a:lstStyle/>
          <a:p>
            <a:pPr eaLnBrk="1" hangingPunct="1">
              <a:defRPr/>
            </a:pPr>
            <a:r>
              <a:rPr lang="sv-FI" dirty="0" smtClean="0"/>
              <a:t>Gemensamma studier (30 sp)</a:t>
            </a:r>
            <a:endParaRPr lang="en-US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556792"/>
            <a:ext cx="7272337" cy="4824536"/>
          </a:xfrm>
        </p:spPr>
        <p:txBody>
          <a:bodyPr/>
          <a:lstStyle/>
          <a:p>
            <a:pPr>
              <a:buNone/>
            </a:pPr>
            <a:endParaRPr lang="sv-FI" sz="2800" dirty="0" smtClean="0"/>
          </a:p>
          <a:p>
            <a:r>
              <a:rPr lang="sv-FI" sz="2800" dirty="0" smtClean="0"/>
              <a:t>30 sp kan väljas fritt bland grundstudierna i fysik, geologi, kemi, matematik</a:t>
            </a:r>
            <a:r>
              <a:rPr lang="sv-FI" sz="2200" dirty="0" smtClean="0"/>
              <a:t/>
            </a:r>
            <a:br>
              <a:rPr lang="sv-FI" sz="2200" dirty="0" smtClean="0"/>
            </a:br>
            <a:r>
              <a:rPr lang="sv-FI" sz="2800" dirty="0"/>
              <a:t>datavetenskap, biologi, biokemi, biovetenskap och </a:t>
            </a:r>
            <a:r>
              <a:rPr lang="sv-FI" sz="2800" dirty="0" smtClean="0"/>
              <a:t>geografi</a:t>
            </a:r>
          </a:p>
          <a:p>
            <a:r>
              <a:rPr lang="sv-FI" sz="2800" dirty="0" smtClean="0"/>
              <a:t>För ämneslärare räknas pedagogik till de gemensamma studierna</a:t>
            </a:r>
          </a:p>
          <a:p>
            <a:r>
              <a:rPr lang="sv-FI" sz="2800" dirty="0" smtClean="0"/>
              <a:t>Ämneslärarstuderande: notera att alla ämnen inte kan vara undervisningsämnen</a:t>
            </a:r>
            <a:br>
              <a:rPr lang="sv-FI" sz="2800" dirty="0" smtClean="0"/>
            </a:br>
            <a:endParaRPr lang="sv-FI" sz="2800" dirty="0"/>
          </a:p>
        </p:txBody>
      </p:sp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8CB33F-E8F9-4985-93BC-CD3C34FE045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Språk, färdigheter och kommunikation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FI" sz="2200" dirty="0" smtClean="0"/>
          </a:p>
          <a:p>
            <a:r>
              <a:rPr lang="sv-FI" sz="2200" dirty="0" smtClean="0"/>
              <a:t>Främmande språk (engelska)	5 sp</a:t>
            </a:r>
          </a:p>
          <a:p>
            <a:r>
              <a:rPr lang="sv-FI" sz="2200" dirty="0" smtClean="0"/>
              <a:t>Andra inhemska språket (finska/svenska) 5 sp</a:t>
            </a:r>
          </a:p>
          <a:p>
            <a:r>
              <a:rPr lang="sv-FI" sz="2200" dirty="0" smtClean="0"/>
              <a:t>Akademiska studiefärdigheter för naturvetenskaper 5 sp</a:t>
            </a:r>
          </a:p>
          <a:p>
            <a:r>
              <a:rPr lang="sv-FI" sz="2200" dirty="0" smtClean="0"/>
              <a:t>Akademisk framställning 5 sp</a:t>
            </a:r>
            <a:endParaRPr lang="sv-FI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ÅAPPmall">
  <a:themeElements>
    <a:clrScheme name="Akademipower 20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kademipower 2007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ademipower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ÅAPPmall</Template>
  <TotalTime>6937</TotalTime>
  <Words>1029</Words>
  <Application>Microsoft Office PowerPoint</Application>
  <PresentationFormat>On-screen Show (4:3)</PresentationFormat>
  <Paragraphs>251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Adobe Gothic Std B</vt:lpstr>
      <vt:lpstr>Arial</vt:lpstr>
      <vt:lpstr>Gill Sans MT</vt:lpstr>
      <vt:lpstr>Palatino</vt:lpstr>
      <vt:lpstr>Palatino Linotype</vt:lpstr>
      <vt:lpstr>Wingdings</vt:lpstr>
      <vt:lpstr>ÅAPPmall</vt:lpstr>
      <vt:lpstr>Välkommen till  utbildningslinjen för naturvetenskaper!</vt:lpstr>
      <vt:lpstr>Studieorienteringsprogrammet</vt:lpstr>
      <vt:lpstr>Personal </vt:lpstr>
      <vt:lpstr>Studentexpeditionen</vt:lpstr>
      <vt:lpstr>Läsåret, terminer och perioder</vt:lpstr>
      <vt:lpstr>Terminologi</vt:lpstr>
      <vt:lpstr>NaK-examen (180 sp, 3 år)</vt:lpstr>
      <vt:lpstr>Gemensamma studier (30 sp)</vt:lpstr>
      <vt:lpstr>Språk, färdigheter och kommunikation</vt:lpstr>
      <vt:lpstr>Huvudämne</vt:lpstr>
      <vt:lpstr>Valfria studier (0-40 sp)</vt:lpstr>
      <vt:lpstr>Studiehandboken</vt:lpstr>
      <vt:lpstr>Följ den rekommenderade studiegången!</vt:lpstr>
      <vt:lpstr>Studieplaneringsverktyget</vt:lpstr>
      <vt:lpstr>Tillgodoräknanden</vt:lpstr>
      <vt:lpstr>Tillgänglighet</vt:lpstr>
      <vt:lpstr>Påminnelser</vt:lpstr>
      <vt:lpstr>Aktuellt</vt:lpstr>
      <vt:lpstr>Tutorer</vt:lpstr>
      <vt:lpstr>EGENLÄRARE</vt:lpstr>
      <vt:lpstr>EGENLÄRARE</vt:lpstr>
      <vt:lpstr>Viktiga nätsidor</vt:lpstr>
      <vt:lpstr>Frågor, problem?</vt:lpstr>
      <vt:lpstr>PowerPoint Presentation</vt:lpstr>
      <vt:lpstr>Arkens aula 11.9 kl 11-13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Studieuppläggning –     datateknik     kemiteknik</dc:title>
  <dc:creator>pikallio</dc:creator>
  <cp:lastModifiedBy>Kerstin Fagerström</cp:lastModifiedBy>
  <cp:revision>122</cp:revision>
  <cp:lastPrinted>2019-08-23T10:42:30Z</cp:lastPrinted>
  <dcterms:created xsi:type="dcterms:W3CDTF">2010-08-18T08:50:26Z</dcterms:created>
  <dcterms:modified xsi:type="dcterms:W3CDTF">2019-08-26T11:53:05Z</dcterms:modified>
</cp:coreProperties>
</file>