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38"/>
  </p:notesMasterIdLst>
  <p:handoutMasterIdLst>
    <p:handoutMasterId r:id="rId39"/>
  </p:handoutMasterIdLst>
  <p:sldIdLst>
    <p:sldId id="281" r:id="rId2"/>
    <p:sldId id="257" r:id="rId3"/>
    <p:sldId id="285" r:id="rId4"/>
    <p:sldId id="283" r:id="rId5"/>
    <p:sldId id="284" r:id="rId6"/>
    <p:sldId id="294" r:id="rId7"/>
    <p:sldId id="282" r:id="rId8"/>
    <p:sldId id="260" r:id="rId9"/>
    <p:sldId id="274" r:id="rId10"/>
    <p:sldId id="275" r:id="rId11"/>
    <p:sldId id="263" r:id="rId12"/>
    <p:sldId id="264" r:id="rId13"/>
    <p:sldId id="295" r:id="rId14"/>
    <p:sldId id="267" r:id="rId15"/>
    <p:sldId id="265" r:id="rId16"/>
    <p:sldId id="313" r:id="rId17"/>
    <p:sldId id="297" r:id="rId18"/>
    <p:sldId id="311" r:id="rId19"/>
    <p:sldId id="314" r:id="rId20"/>
    <p:sldId id="278" r:id="rId21"/>
    <p:sldId id="277" r:id="rId22"/>
    <p:sldId id="279" r:id="rId23"/>
    <p:sldId id="280" r:id="rId24"/>
    <p:sldId id="299" r:id="rId25"/>
    <p:sldId id="301" r:id="rId26"/>
    <p:sldId id="293" r:id="rId27"/>
    <p:sldId id="302" r:id="rId28"/>
    <p:sldId id="315" r:id="rId29"/>
    <p:sldId id="303" r:id="rId30"/>
    <p:sldId id="305" r:id="rId31"/>
    <p:sldId id="306" r:id="rId32"/>
    <p:sldId id="308" r:id="rId33"/>
    <p:sldId id="309" r:id="rId34"/>
    <p:sldId id="310" r:id="rId35"/>
    <p:sldId id="312" r:id="rId36"/>
    <p:sldId id="288" r:id="rId37"/>
  </p:sldIdLst>
  <p:sldSz cx="9144000" cy="6858000" type="screen4x3"/>
  <p:notesSz cx="6799263" cy="99298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2F"/>
    <a:srgbClr val="CC00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728" autoAdjust="0"/>
  </p:normalViewPr>
  <p:slideViewPr>
    <p:cSldViewPr>
      <p:cViewPr varScale="1">
        <p:scale>
          <a:sx n="155" d="100"/>
          <a:sy n="155" d="100"/>
        </p:scale>
        <p:origin x="1974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93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4583FD1-1DE8-4FAF-A19E-504A3E02FA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0747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1"/>
            <a:ext cx="5439410" cy="44684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BCC40B49-375C-437C-8855-1EE40CCDD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65692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fi-FI" altLang="fi-FI" smtClean="0"/>
              <a:t>MinPlan fungerar för gamyler, för nya studar osäkert om vi hinner få allting uppdaterat, mer info på hösten!!!</a:t>
            </a:r>
          </a:p>
        </p:txBody>
      </p:sp>
      <p:sp>
        <p:nvSpPr>
          <p:cNvPr id="17412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795F89-A508-48B4-8EC0-03B209D4CE42}" type="slidenum">
              <a:rPr lang="en-US" altLang="fi-FI"/>
              <a:pPr/>
              <a:t>7</a:t>
            </a:fld>
            <a:endParaRPr lang="en-US" altLang="fi-FI"/>
          </a:p>
        </p:txBody>
      </p:sp>
    </p:spTree>
    <p:extLst>
      <p:ext uri="{BB962C8B-B14F-4D97-AF65-F5344CB8AC3E}">
        <p14:creationId xmlns:p14="http://schemas.microsoft.com/office/powerpoint/2010/main" val="2937223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F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9C4868-6D62-304A-81AF-3DBAAEA24DAE}" type="slidenum">
              <a:rPr lang="fi-FI" smtClean="0"/>
              <a:pPr/>
              <a:t>16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8621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sv-FI" smtClean="0">
              <a:latin typeface="Arial" panose="020B0604020202020204" pitchFamily="34" charset="0"/>
            </a:endParaRPr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3060258-D20B-4F9C-B51E-86D23DEC7D29}" type="slidenum">
              <a:rPr lang="en-US" altLang="fi-FI" smtClean="0"/>
              <a:pPr>
                <a:spcBef>
                  <a:spcPct val="0"/>
                </a:spcBef>
              </a:pPr>
              <a:t>36</a:t>
            </a:fld>
            <a:endParaRPr lang="en-US" altLang="fi-FI" smtClean="0"/>
          </a:p>
        </p:txBody>
      </p:sp>
    </p:spTree>
    <p:extLst>
      <p:ext uri="{BB962C8B-B14F-4D97-AF65-F5344CB8AC3E}">
        <p14:creationId xmlns:p14="http://schemas.microsoft.com/office/powerpoint/2010/main" val="786879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FFDDA3-E2B0-44B3-AD10-C8BD5E8EE40A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3DC18-E46C-40B9-B5FA-6AA3B7E7DB5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7813" y="620713"/>
            <a:ext cx="7272337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47813" y="1700213"/>
            <a:ext cx="7272337" cy="4392612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D2351D39-043F-473A-84FC-CC43E8D07097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54CE-5B00-4ED5-820B-6E376F829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772816"/>
            <a:ext cx="7272337" cy="41050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FAEB6-E693-4B05-A576-024B70DEB59F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6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A90E75-53E5-4FAF-B206-1FDDFC38E021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4E4499-71D0-46B7-9C48-D9A37A6583A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47815" y="1700213"/>
            <a:ext cx="3559175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9388" y="1700213"/>
            <a:ext cx="3560762" cy="43926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804363-DDC3-44B0-B8D5-04635F2D3181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6A5C58-8595-4765-886C-A0E1441180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7624" y="274638"/>
            <a:ext cx="7499176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30971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5" cy="309710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1ADAF7-652D-4067-B757-E56833C57A7D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14656-0FEC-4232-93C2-4E9388D7E42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6170BF-B79C-4941-BCDB-FBC00DC72689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32576D-2A4B-44B5-AE5F-2C2D28EB688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B4D81-39D1-4B35-A59F-207CD0AFE314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022D1F-20FE-4F35-BEBA-48F7D581D84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84783"/>
            <a:ext cx="3008313" cy="64807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2276872"/>
            <a:ext cx="3008313" cy="384929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4EA30-9090-4882-A780-CD24D4454EC2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B357E7-AE01-46D4-B56C-741D8AC3C98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sv-FI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0739CE-234B-4A8C-B9ED-8226212210A9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78CE52-58F3-48FE-A2EE-4C798963335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6473825"/>
            <a:ext cx="91440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16"/>
          <p:cNvSpPr>
            <a:spLocks noGrp="1" noChangeArrowheads="1"/>
          </p:cNvSpPr>
          <p:nvPr>
            <p:ph type="title"/>
          </p:nvPr>
        </p:nvSpPr>
        <p:spPr bwMode="auto">
          <a:xfrm>
            <a:off x="1331913" y="476250"/>
            <a:ext cx="7272337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fi-FI" smtClean="0"/>
          </a:p>
        </p:txBody>
      </p:sp>
      <p:sp>
        <p:nvSpPr>
          <p:cNvPr id="1028" name="Rectangle 1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31913" y="1700213"/>
            <a:ext cx="7272337" cy="410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 smtClean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667625" y="6553200"/>
            <a:ext cx="865188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baseline="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A0BC313D-2A46-495C-96D4-2B3A17554434}" type="datetime1">
              <a:rPr lang="sv-FI" smtClean="0"/>
              <a:pPr>
                <a:defRPr/>
              </a:pPr>
              <a:t>26-08-2019</a:t>
            </a:fld>
            <a:endParaRPr lang="en-US"/>
          </a:p>
        </p:txBody>
      </p:sp>
      <p:sp>
        <p:nvSpPr>
          <p:cNvPr id="20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39975" y="6553200"/>
            <a:ext cx="5327650" cy="188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err="1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21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04250" y="6551613"/>
            <a:ext cx="431800" cy="190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/>
                </a:solidFill>
                <a:latin typeface="+mj-lt"/>
              </a:defRPr>
            </a:lvl1pPr>
          </a:lstStyle>
          <a:p>
            <a:pPr>
              <a:defRPr/>
            </a:pPr>
            <a:fld id="{B46B4014-8EC3-42E4-BC21-0A04B81165A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2" name="Picture 1"/>
          <p:cNvPicPr>
            <a:picLocks noChangeAspect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257175" y="260350"/>
            <a:ext cx="717550" cy="747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</p:sldLayoutIdLst>
  <p:transition/>
  <p:timing>
    <p:tnLst>
      <p:par>
        <p:cTn id="1" dur="indefinite" restart="never" nodeType="tmRoot"/>
      </p:par>
    </p:tnLst>
  </p:timing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A0002F"/>
          </a:solidFill>
          <a:effectLst>
            <a:outerShdw blurRad="38100" dist="38100" dir="2700000" algn="tl">
              <a:srgbClr val="C0C0C0"/>
            </a:outerShdw>
          </a:effectLst>
          <a:latin typeface="Gill Sans M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Wingdings" pitchFamily="2" charset="2"/>
        <a:buChar char="§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A0002F"/>
        </a:buClr>
        <a:buFont typeface="Arial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student.abo.fi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o.fi/" TargetMode="External"/><Relationship Id="rId2" Type="http://schemas.openxmlformats.org/officeDocument/2006/relationships/hyperlink" Target="http://studiehandboken.abo.fi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abo.fi/fakultet/fnt" TargetMode="External"/><Relationship Id="rId4" Type="http://schemas.openxmlformats.org/officeDocument/2006/relationships/hyperlink" Target="https://www.abo.fi/studera-hos-oss/du-som-redan-studerar/studieinformation/" TargetMode="Externa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hyperlink" Target="mailto:Fornamn.efternamn@abo.fi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bo.fi/studera-hos-oss/du-som-redan-studerar/studieinformation/studieorientering/" TargetMode="External"/><Relationship Id="rId2" Type="http://schemas.openxmlformats.org/officeDocument/2006/relationships/hyperlink" Target="http://www.abo.fi/student/studieorienteringsprogram_fnt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ths.fi/sv/kontaktuppgifter/verksamhetsstallen/abo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oldwww.abo.fi/student/studieteknik" TargetMode="External"/><Relationship Id="rId2" Type="http://schemas.openxmlformats.org/officeDocument/2006/relationships/hyperlink" Target="https://oldwww.abo.fi/student/studiepsykolog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mailto:studiepsykolog@abo.fi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bo.fi/student/it_blanketter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i-FI" dirty="0" smtClean="0"/>
              <a:t>VÄLKOMMEN </a:t>
            </a:r>
            <a:br>
              <a:rPr lang="fi-FI" dirty="0" smtClean="0"/>
            </a:br>
            <a:r>
              <a:rPr lang="fi-FI" dirty="0" smtClean="0"/>
              <a:t>till  fakulteten för naturvetenskaper och teknik</a:t>
            </a:r>
            <a:br>
              <a:rPr lang="fi-FI" dirty="0" smtClean="0"/>
            </a:br>
            <a:r>
              <a:rPr lang="fi-FI" b="1" dirty="0" smtClean="0"/>
              <a:t/>
            </a:r>
            <a:br>
              <a:rPr lang="fi-FI" b="1" dirty="0" smtClean="0"/>
            </a:br>
            <a:r>
              <a:rPr lang="fi-FI" dirty="0" smtClean="0">
                <a:solidFill>
                  <a:schemeClr val="tx1"/>
                </a:solidFill>
              </a:rPr>
              <a:t>utbildningslinjen för </a:t>
            </a:r>
            <a:br>
              <a:rPr lang="fi-FI" dirty="0" smtClean="0">
                <a:solidFill>
                  <a:schemeClr val="tx1"/>
                </a:solidFill>
              </a:rPr>
            </a:br>
            <a:r>
              <a:rPr lang="fi-FI" dirty="0" smtClean="0">
                <a:solidFill>
                  <a:schemeClr val="tx1"/>
                </a:solidFill>
              </a:rPr>
              <a:t>kemi- och processteknik</a:t>
            </a:r>
            <a:endParaRPr lang="sv-FI" dirty="0">
              <a:solidFill>
                <a:schemeClr val="tx1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Huvudämne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sz="2800" dirty="0" smtClean="0"/>
              <a:t>Huvudämnet är ett av följande ämnen:</a:t>
            </a:r>
          </a:p>
          <a:p>
            <a:pPr lvl="1"/>
            <a:r>
              <a:rPr lang="sv-FI" sz="2000" dirty="0" smtClean="0"/>
              <a:t>Naturmaterialteknik (NMT)</a:t>
            </a:r>
          </a:p>
          <a:p>
            <a:pPr lvl="1"/>
            <a:r>
              <a:rPr lang="sv-FI" sz="2000" dirty="0" smtClean="0"/>
              <a:t>Processkemi (KEM)</a:t>
            </a:r>
          </a:p>
          <a:p>
            <a:pPr lvl="1"/>
            <a:r>
              <a:rPr lang="sv-FI" sz="2000" dirty="0" smtClean="0"/>
              <a:t>Process- och systemteknik (PST)</a:t>
            </a:r>
          </a:p>
          <a:p>
            <a:pPr lvl="1"/>
            <a:endParaRPr lang="sv-FI" sz="2200" dirty="0" smtClean="0"/>
          </a:p>
          <a:p>
            <a:pPr marL="268288" indent="-268288"/>
            <a:r>
              <a:rPr lang="sv-FI" sz="2800" dirty="0" smtClean="0"/>
              <a:t> väljs i mitten av andra året via en  e-blankett</a:t>
            </a:r>
          </a:p>
          <a:p>
            <a:pPr marL="268288" indent="-268288"/>
            <a:endParaRPr lang="sv-FI" sz="2800" dirty="0" smtClean="0"/>
          </a:p>
          <a:p>
            <a:pPr marL="268288" indent="-268288"/>
            <a:r>
              <a:rPr lang="sv-FI" sz="2800" dirty="0" smtClean="0"/>
              <a:t> grund- och ämnesstudier, totalt 50 sp + 10 sp för kandidatarbetet </a:t>
            </a:r>
          </a:p>
          <a:p>
            <a:pPr>
              <a:buNone/>
            </a:pPr>
            <a:endParaRPr lang="sv-FI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err="1" smtClean="0"/>
              <a:t>praktik</a:t>
            </a:r>
            <a:endParaRPr lang="en-US" dirty="0" smtClean="0"/>
          </a:p>
        </p:txBody>
      </p:sp>
      <p:sp>
        <p:nvSpPr>
          <p:cNvPr id="922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z="2800" dirty="0" err="1" smtClean="0"/>
              <a:t>praktik</a:t>
            </a:r>
            <a:r>
              <a:rPr lang="en-US" sz="2800" dirty="0" smtClean="0"/>
              <a:t>, 5 sp, </a:t>
            </a:r>
            <a:r>
              <a:rPr lang="en-US" sz="2800" dirty="0" err="1" smtClean="0"/>
              <a:t>ingår</a:t>
            </a:r>
            <a:r>
              <a:rPr lang="en-US" sz="2800" dirty="0" smtClean="0"/>
              <a:t> </a:t>
            </a:r>
            <a:r>
              <a:rPr lang="en-US" sz="2800" dirty="0" err="1" smtClean="0"/>
              <a:t>i</a:t>
            </a:r>
            <a:r>
              <a:rPr lang="en-US" sz="2800" dirty="0" smtClean="0"/>
              <a:t> </a:t>
            </a:r>
            <a:r>
              <a:rPr lang="en-US" sz="2800" dirty="0" err="1" smtClean="0"/>
              <a:t>TkK-examen</a:t>
            </a:r>
            <a:endParaRPr lang="en-US" sz="2800" dirty="0" smtClean="0"/>
          </a:p>
        </p:txBody>
      </p:sp>
      <p:sp>
        <p:nvSpPr>
          <p:cNvPr id="9218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F2B2157-785B-4A5E-83AF-756653FFD81E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v-FI" smtClean="0"/>
              <a:t>Valfria studier </a:t>
            </a:r>
            <a:r>
              <a:rPr lang="sv-FI" dirty="0" smtClean="0"/>
              <a:t>(15-25 sp)</a:t>
            </a:r>
            <a:endParaRPr lang="en-US" dirty="0" smtClean="0"/>
          </a:p>
        </p:txBody>
      </p:sp>
      <p:sp>
        <p:nvSpPr>
          <p:cNvPr id="1024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z="2800" dirty="0" err="1" smtClean="0"/>
              <a:t>Består</a:t>
            </a:r>
            <a:r>
              <a:rPr lang="en-GB" sz="2800" dirty="0" smtClean="0"/>
              <a:t> </a:t>
            </a:r>
            <a:r>
              <a:rPr lang="en-GB" sz="2800" dirty="0" err="1" smtClean="0"/>
              <a:t>av</a:t>
            </a:r>
            <a:r>
              <a:rPr lang="en-GB" sz="2800" dirty="0" smtClean="0"/>
              <a:t> </a:t>
            </a:r>
            <a:r>
              <a:rPr lang="en-GB" sz="2800" dirty="0" err="1" smtClean="0"/>
              <a:t>kurser</a:t>
            </a:r>
            <a:r>
              <a:rPr lang="en-GB" sz="2800" dirty="0" smtClean="0"/>
              <a:t>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får</a:t>
            </a:r>
            <a:r>
              <a:rPr lang="en-GB" sz="2800" dirty="0" smtClean="0"/>
              <a:t> </a:t>
            </a:r>
            <a:r>
              <a:rPr lang="en-GB" sz="2800" dirty="0" err="1" smtClean="0"/>
              <a:t>väljas</a:t>
            </a:r>
            <a:r>
              <a:rPr lang="en-GB" sz="2800" dirty="0" smtClean="0"/>
              <a:t> (</a:t>
            </a:r>
            <a:r>
              <a:rPr lang="en-GB" sz="2800" dirty="0" err="1" smtClean="0"/>
              <a:t>nästan</a:t>
            </a:r>
            <a:r>
              <a:rPr lang="en-GB" sz="2800" dirty="0" smtClean="0"/>
              <a:t> </a:t>
            </a:r>
            <a:r>
              <a:rPr lang="en-GB" sz="2800" dirty="0" err="1" smtClean="0"/>
              <a:t>helt</a:t>
            </a:r>
            <a:r>
              <a:rPr lang="en-GB" sz="2800" dirty="0" smtClean="0"/>
              <a:t>) </a:t>
            </a:r>
            <a:r>
              <a:rPr lang="en-GB" sz="2800" dirty="0" err="1" smtClean="0"/>
              <a:t>fritt</a:t>
            </a:r>
            <a:r>
              <a:rPr lang="en-GB" sz="2800" dirty="0" smtClean="0"/>
              <a:t> </a:t>
            </a:r>
            <a:r>
              <a:rPr lang="en-GB" sz="2800" dirty="0" err="1" smtClean="0"/>
              <a:t>från</a:t>
            </a:r>
            <a:r>
              <a:rPr lang="en-GB" sz="2800" dirty="0" smtClean="0"/>
              <a:t> </a:t>
            </a:r>
            <a:r>
              <a:rPr lang="en-GB" sz="2800" dirty="0" err="1" smtClean="0"/>
              <a:t>hela</a:t>
            </a:r>
            <a:r>
              <a:rPr lang="en-GB" sz="2800" dirty="0" smtClean="0"/>
              <a:t> ÅA:s </a:t>
            </a:r>
            <a:r>
              <a:rPr lang="en-GB" sz="2800" dirty="0" err="1" smtClean="0"/>
              <a:t>utbud</a:t>
            </a:r>
            <a:endParaRPr lang="en-GB" sz="2800" dirty="0" smtClean="0"/>
          </a:p>
          <a:p>
            <a:pPr eaLnBrk="1" hangingPunct="1"/>
            <a:endParaRPr lang="en-GB" sz="2800" dirty="0" smtClean="0"/>
          </a:p>
          <a:p>
            <a:pPr eaLnBrk="1" hangingPunct="1"/>
            <a:r>
              <a:rPr lang="en-GB" sz="2800" dirty="0" err="1" smtClean="0"/>
              <a:t>Antalet</a:t>
            </a:r>
            <a:r>
              <a:rPr lang="en-GB" sz="2800" dirty="0" smtClean="0"/>
              <a:t> sp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räknas</a:t>
            </a:r>
            <a:r>
              <a:rPr lang="en-GB" sz="2800" dirty="0" smtClean="0"/>
              <a:t> </a:t>
            </a:r>
            <a:r>
              <a:rPr lang="en-GB" sz="2800" dirty="0" err="1" smtClean="0"/>
              <a:t>som</a:t>
            </a:r>
            <a:r>
              <a:rPr lang="en-GB" sz="2800" dirty="0" smtClean="0"/>
              <a:t> </a:t>
            </a:r>
            <a:r>
              <a:rPr lang="en-GB" sz="2800" dirty="0" err="1" smtClean="0"/>
              <a:t>valfria</a:t>
            </a:r>
            <a:r>
              <a:rPr lang="en-GB" sz="2800" dirty="0" smtClean="0"/>
              <a:t> </a:t>
            </a:r>
            <a:r>
              <a:rPr lang="en-GB" sz="2800" dirty="0" err="1" smtClean="0"/>
              <a:t>beror</a:t>
            </a:r>
            <a:r>
              <a:rPr lang="en-GB" sz="2800" dirty="0" smtClean="0"/>
              <a:t> </a:t>
            </a:r>
            <a:r>
              <a:rPr lang="en-GB" sz="2800" dirty="0" err="1" smtClean="0"/>
              <a:t>på</a:t>
            </a:r>
            <a:r>
              <a:rPr lang="en-GB" sz="2800" dirty="0" smtClean="0"/>
              <a:t> valet </a:t>
            </a:r>
            <a:r>
              <a:rPr lang="en-GB" sz="2800" dirty="0" err="1" smtClean="0"/>
              <a:t>av</a:t>
            </a:r>
            <a:r>
              <a:rPr lang="en-GB" sz="2800" dirty="0" smtClean="0"/>
              <a:t> </a:t>
            </a:r>
            <a:r>
              <a:rPr lang="en-GB" sz="2800" dirty="0" err="1" smtClean="0"/>
              <a:t>huvudämne</a:t>
            </a:r>
            <a:r>
              <a:rPr lang="en-GB" sz="2800" dirty="0" smtClean="0"/>
              <a:t> </a:t>
            </a:r>
            <a:r>
              <a:rPr lang="en-GB" sz="2800" dirty="0" err="1" smtClean="0"/>
              <a:t>och</a:t>
            </a:r>
            <a:r>
              <a:rPr lang="en-GB" sz="2800" dirty="0" smtClean="0"/>
              <a:t>  </a:t>
            </a:r>
            <a:r>
              <a:rPr lang="en-GB" sz="2800" dirty="0" err="1" smtClean="0"/>
              <a:t>totala</a:t>
            </a:r>
            <a:r>
              <a:rPr lang="en-GB" sz="2800" dirty="0" smtClean="0"/>
              <a:t> </a:t>
            </a:r>
            <a:r>
              <a:rPr lang="en-GB" sz="2800" dirty="0" err="1" smtClean="0"/>
              <a:t>antalet</a:t>
            </a:r>
            <a:r>
              <a:rPr lang="en-GB" sz="2800" dirty="0" smtClean="0"/>
              <a:t> </a:t>
            </a:r>
            <a:r>
              <a:rPr lang="en-GB" sz="2800" dirty="0" err="1" smtClean="0"/>
              <a:t>studiepoäng</a:t>
            </a:r>
            <a:r>
              <a:rPr lang="en-GB" sz="2800" dirty="0" smtClean="0"/>
              <a:t> </a:t>
            </a:r>
            <a:r>
              <a:rPr lang="en-GB" sz="2800" dirty="0" err="1" smtClean="0"/>
              <a:t>skall</a:t>
            </a:r>
            <a:r>
              <a:rPr lang="en-GB" sz="2800" dirty="0" smtClean="0"/>
              <a:t> </a:t>
            </a:r>
            <a:r>
              <a:rPr lang="en-GB" sz="2800" dirty="0" err="1" smtClean="0"/>
              <a:t>bli</a:t>
            </a:r>
            <a:r>
              <a:rPr lang="en-GB" sz="2800" dirty="0" smtClean="0"/>
              <a:t> ca 180 sp</a:t>
            </a:r>
          </a:p>
          <a:p>
            <a:pPr eaLnBrk="1" hangingPunct="1"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10242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024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1C3BE30-A5FF-4605-9368-468C667FA633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Terminologi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196976"/>
            <a:ext cx="7272337" cy="4680892"/>
          </a:xfrm>
        </p:spPr>
        <p:txBody>
          <a:bodyPr/>
          <a:lstStyle/>
          <a:p>
            <a:r>
              <a:rPr lang="sv-FI" dirty="0" smtClean="0"/>
              <a:t>Gulnäbb</a:t>
            </a:r>
          </a:p>
          <a:p>
            <a:r>
              <a:rPr lang="sv-FI" dirty="0" smtClean="0"/>
              <a:t>Universitet </a:t>
            </a:r>
            <a:r>
              <a:rPr lang="sv-FI" dirty="0"/>
              <a:t>(inte skola)</a:t>
            </a:r>
          </a:p>
          <a:p>
            <a:r>
              <a:rPr lang="sv-FI" dirty="0"/>
              <a:t>Föreläsning/laboration/räkneövning</a:t>
            </a:r>
          </a:p>
          <a:p>
            <a:r>
              <a:rPr lang="sv-FI" dirty="0" smtClean="0"/>
              <a:t>Tentamen/tent </a:t>
            </a:r>
            <a:r>
              <a:rPr lang="sv-FI" dirty="0"/>
              <a:t>(inte prov)</a:t>
            </a:r>
          </a:p>
          <a:p>
            <a:r>
              <a:rPr lang="sv-FI" dirty="0" smtClean="0"/>
              <a:t>Kurstent/ allmän tent</a:t>
            </a:r>
            <a:r>
              <a:rPr lang="sv-FI" sz="2200" dirty="0" smtClean="0"/>
              <a:t>1</a:t>
            </a:r>
          </a:p>
          <a:p>
            <a:r>
              <a:rPr lang="sv-FI" sz="2200" dirty="0"/>
              <a:t>1</a:t>
            </a:r>
            <a:r>
              <a:rPr lang="sv-FI" sz="2200" dirty="0" smtClean="0"/>
              <a:t> </a:t>
            </a:r>
            <a:r>
              <a:rPr lang="sv-FI" sz="2200" b="1" dirty="0"/>
              <a:t>studiepoäng </a:t>
            </a:r>
            <a:r>
              <a:rPr lang="sv-FI" sz="2200" dirty="0"/>
              <a:t>(sp) motsvarar ca 25-27 timmars arbete</a:t>
            </a:r>
          </a:p>
          <a:p>
            <a:r>
              <a:rPr lang="sv-FI" sz="2200" b="1" dirty="0"/>
              <a:t>Akademisk </a:t>
            </a:r>
            <a:r>
              <a:rPr lang="sv-FI" sz="2200" b="1" dirty="0" smtClean="0"/>
              <a:t>kvart</a:t>
            </a:r>
            <a:r>
              <a:rPr lang="sv-FI" sz="2200" dirty="0" smtClean="0"/>
              <a:t>, </a:t>
            </a:r>
            <a:r>
              <a:rPr lang="sv-FI" sz="2200" dirty="0"/>
              <a:t>lektionstiderna är:</a:t>
            </a:r>
          </a:p>
          <a:p>
            <a:pPr marL="457200" lvl="1" indent="0">
              <a:buNone/>
            </a:pPr>
            <a:r>
              <a:rPr lang="en-US" b="1" dirty="0"/>
              <a:t>8-10</a:t>
            </a:r>
            <a:r>
              <a:rPr lang="en-US" dirty="0"/>
              <a:t> = 8.15-9.45</a:t>
            </a:r>
            <a:br>
              <a:rPr lang="en-US" dirty="0"/>
            </a:br>
            <a:r>
              <a:rPr lang="en-US" b="1" dirty="0"/>
              <a:t>10-12</a:t>
            </a:r>
            <a:r>
              <a:rPr lang="en-US" dirty="0"/>
              <a:t> = 10.15-11.45 </a:t>
            </a:r>
            <a:br>
              <a:rPr lang="en-US" dirty="0"/>
            </a:br>
            <a:r>
              <a:rPr lang="en-US" b="1" dirty="0"/>
              <a:t>13-15</a:t>
            </a:r>
            <a:r>
              <a:rPr lang="en-US" dirty="0"/>
              <a:t> = </a:t>
            </a:r>
            <a:r>
              <a:rPr lang="en-US" b="1" dirty="0"/>
              <a:t>13.30</a:t>
            </a:r>
            <a:r>
              <a:rPr lang="en-US" dirty="0"/>
              <a:t>-15.00  (OBS!)</a:t>
            </a:r>
            <a:br>
              <a:rPr lang="en-US" dirty="0"/>
            </a:br>
            <a:r>
              <a:rPr lang="en-US" b="1" dirty="0"/>
              <a:t>15-17</a:t>
            </a:r>
            <a:r>
              <a:rPr lang="en-US" dirty="0"/>
              <a:t> = 15.15-16.45</a:t>
            </a:r>
            <a:endParaRPr lang="sv-FI" dirty="0"/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785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STUDIEHANDBOKEN</a:t>
            </a:r>
            <a:endParaRPr lang="en-US" dirty="0" smtClean="0"/>
          </a:p>
        </p:txBody>
      </p:sp>
      <p:sp>
        <p:nvSpPr>
          <p:cNvPr id="13317" name="Rectangle 3"/>
          <p:cNvSpPr>
            <a:spLocks noGrp="1" noChangeArrowheads="1"/>
          </p:cNvSpPr>
          <p:nvPr>
            <p:ph idx="1"/>
          </p:nvPr>
        </p:nvSpPr>
        <p:spPr>
          <a:xfrm>
            <a:off x="1547664" y="1772816"/>
            <a:ext cx="7272337" cy="4105051"/>
          </a:xfrm>
        </p:spPr>
        <p:txBody>
          <a:bodyPr/>
          <a:lstStyle/>
          <a:p>
            <a:pPr marL="0" indent="0">
              <a:buNone/>
            </a:pPr>
            <a:r>
              <a:rPr lang="fi-FI" sz="2800" dirty="0" smtClean="0"/>
              <a:t>Studiehandboken.abo.fi</a:t>
            </a:r>
          </a:p>
          <a:p>
            <a:pPr lvl="1"/>
            <a:r>
              <a:rPr lang="fi-FI" sz="2200" dirty="0" smtClean="0"/>
              <a:t>Examensstrukturen och alla kurser som ingår i </a:t>
            </a:r>
            <a:r>
              <a:rPr lang="fi-FI" sz="2200" dirty="0" err="1" smtClean="0"/>
              <a:t>examen</a:t>
            </a:r>
            <a:r>
              <a:rPr lang="fi-FI" sz="2200" dirty="0" smtClean="0"/>
              <a:t>, </a:t>
            </a:r>
            <a:r>
              <a:rPr lang="fi-FI" sz="2200" dirty="0" err="1" smtClean="0"/>
              <a:t>vad</a:t>
            </a:r>
            <a:r>
              <a:rPr lang="fi-FI" sz="2200" dirty="0" smtClean="0"/>
              <a:t> </a:t>
            </a:r>
            <a:r>
              <a:rPr lang="fi-FI" sz="2200" dirty="0" err="1" smtClean="0"/>
              <a:t>som</a:t>
            </a:r>
            <a:r>
              <a:rPr lang="fi-FI" sz="2200" dirty="0" smtClean="0"/>
              <a:t> </a:t>
            </a:r>
            <a:r>
              <a:rPr lang="fi-FI" sz="2200" dirty="0" err="1" smtClean="0"/>
              <a:t>är</a:t>
            </a:r>
            <a:r>
              <a:rPr lang="fi-FI" sz="2200" dirty="0" smtClean="0"/>
              <a:t> </a:t>
            </a:r>
            <a:r>
              <a:rPr lang="fi-FI" sz="2200" dirty="0" err="1" smtClean="0"/>
              <a:t>obligatoriskt</a:t>
            </a:r>
            <a:r>
              <a:rPr lang="fi-FI" sz="2200" dirty="0" smtClean="0"/>
              <a:t> </a:t>
            </a:r>
            <a:r>
              <a:rPr lang="fi-FI" sz="2200" dirty="0" err="1" smtClean="0"/>
              <a:t>och</a:t>
            </a:r>
            <a:r>
              <a:rPr lang="fi-FI" sz="2200" dirty="0" smtClean="0"/>
              <a:t> </a:t>
            </a:r>
            <a:r>
              <a:rPr lang="fi-FI" sz="2200" dirty="0" err="1" smtClean="0"/>
              <a:t>valbart</a:t>
            </a:r>
            <a:endParaRPr lang="fi-FI" sz="2200" dirty="0" smtClean="0"/>
          </a:p>
          <a:p>
            <a:pPr lvl="1"/>
            <a:r>
              <a:rPr lang="fi-FI" sz="2200" dirty="0" err="1" smtClean="0"/>
              <a:t>Kursbeskrivningar</a:t>
            </a:r>
            <a:r>
              <a:rPr lang="fi-FI" sz="2200" dirty="0"/>
              <a:t> </a:t>
            </a:r>
            <a:r>
              <a:rPr lang="fi-FI" sz="2200" dirty="0" smtClean="0"/>
              <a:t>(</a:t>
            </a:r>
            <a:r>
              <a:rPr lang="fi-FI" sz="2200" dirty="0" err="1" smtClean="0"/>
              <a:t>länkar</a:t>
            </a:r>
            <a:r>
              <a:rPr lang="fi-FI" sz="2200" dirty="0" smtClean="0"/>
              <a:t> </a:t>
            </a:r>
            <a:r>
              <a:rPr lang="fi-FI" sz="2200" dirty="0" err="1" smtClean="0"/>
              <a:t>från</a:t>
            </a:r>
            <a:r>
              <a:rPr lang="fi-FI" sz="2200" dirty="0" smtClean="0"/>
              <a:t> </a:t>
            </a:r>
            <a:r>
              <a:rPr lang="fi-FI" sz="2200" dirty="0" err="1" smtClean="0"/>
              <a:t>kursnamnen</a:t>
            </a:r>
            <a:r>
              <a:rPr lang="fi-FI" sz="2200" dirty="0" smtClean="0"/>
              <a:t>)</a:t>
            </a:r>
          </a:p>
          <a:p>
            <a:pPr lvl="1"/>
            <a:r>
              <a:rPr lang="fi-FI" sz="2200" dirty="0" smtClean="0"/>
              <a:t>Kurstidtabell och plats</a:t>
            </a:r>
          </a:p>
          <a:p>
            <a:pPr lvl="1"/>
            <a:r>
              <a:rPr lang="fi-FI" sz="2200" dirty="0" smtClean="0"/>
              <a:t>Rekommenderad studiegång</a:t>
            </a:r>
          </a:p>
          <a:p>
            <a:pPr marL="457200" lvl="1" indent="0">
              <a:buNone/>
            </a:pPr>
            <a:endParaRPr lang="fi-FI" sz="2200" b="1" dirty="0" smtClean="0"/>
          </a:p>
        </p:txBody>
      </p:sp>
      <p:sp>
        <p:nvSpPr>
          <p:cNvPr id="1331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331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25B2C4-3504-414A-80B4-BFD1D5A1C889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Följ</a:t>
            </a:r>
            <a:r>
              <a:rPr lang="fi-FI" dirty="0" smtClean="0"/>
              <a:t> </a:t>
            </a:r>
            <a:r>
              <a:rPr lang="fi-FI" dirty="0" err="1" smtClean="0"/>
              <a:t>den</a:t>
            </a:r>
            <a:r>
              <a:rPr lang="fi-FI" dirty="0" smtClean="0"/>
              <a:t> </a:t>
            </a:r>
            <a:r>
              <a:rPr lang="fi-FI" dirty="0" err="1" smtClean="0"/>
              <a:t>rekommenderade</a:t>
            </a:r>
            <a:r>
              <a:rPr lang="fi-FI" dirty="0" smtClean="0"/>
              <a:t> </a:t>
            </a:r>
            <a:r>
              <a:rPr lang="fi-FI" dirty="0" err="1" smtClean="0"/>
              <a:t>studiegången</a:t>
            </a:r>
            <a:r>
              <a:rPr lang="fi-FI" dirty="0" smtClean="0"/>
              <a:t>!</a:t>
            </a:r>
            <a:endParaRPr lang="en-US" dirty="0" smtClean="0"/>
          </a:p>
        </p:txBody>
      </p:sp>
      <p:sp>
        <p:nvSpPr>
          <p:cNvPr id="11269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2060575"/>
            <a:ext cx="7272337" cy="3960813"/>
          </a:xfrm>
        </p:spPr>
        <p:txBody>
          <a:bodyPr/>
          <a:lstStyle/>
          <a:p>
            <a:pPr eaLnBrk="1" hangingPunct="1"/>
            <a:r>
              <a:rPr lang="fi-FI" sz="2800" dirty="0" err="1" smtClean="0"/>
              <a:t>Finns</a:t>
            </a:r>
            <a:r>
              <a:rPr lang="fi-FI" sz="2800" dirty="0" smtClean="0"/>
              <a:t> i </a:t>
            </a:r>
            <a:r>
              <a:rPr lang="fi-FI" sz="2800" dirty="0" err="1" smtClean="0"/>
              <a:t>studiehandboken</a:t>
            </a:r>
            <a:r>
              <a:rPr lang="fi-FI" sz="2800" dirty="0" smtClean="0"/>
              <a:t> </a:t>
            </a:r>
          </a:p>
          <a:p>
            <a:pPr eaLnBrk="1" hangingPunct="1">
              <a:buNone/>
            </a:pPr>
            <a:endParaRPr lang="fi-FI" sz="2800" dirty="0" smtClean="0"/>
          </a:p>
          <a:p>
            <a:pPr eaLnBrk="1" hangingPunct="1"/>
            <a:r>
              <a:rPr lang="fi-FI" sz="2800" dirty="0" err="1" smtClean="0"/>
              <a:t>Varför</a:t>
            </a:r>
            <a:r>
              <a:rPr lang="fi-FI" sz="2800" dirty="0" smtClean="0"/>
              <a:t> en </a:t>
            </a:r>
            <a:r>
              <a:rPr lang="fi-FI" sz="2800" dirty="0" err="1" smtClean="0"/>
              <a:t>rekommenderad</a:t>
            </a:r>
            <a:r>
              <a:rPr lang="fi-FI" sz="2800" dirty="0" smtClean="0"/>
              <a:t> </a:t>
            </a:r>
            <a:r>
              <a:rPr lang="fi-FI" sz="2800" dirty="0" err="1" smtClean="0"/>
              <a:t>studiegång</a:t>
            </a:r>
            <a:r>
              <a:rPr lang="fi-FI" sz="2800" dirty="0" smtClean="0"/>
              <a:t>?</a:t>
            </a:r>
          </a:p>
          <a:p>
            <a:pPr lvl="1" eaLnBrk="1" hangingPunct="1"/>
            <a:r>
              <a:rPr lang="fi-FI" sz="2200" dirty="0" err="1" smtClean="0"/>
              <a:t>Begränsad</a:t>
            </a:r>
            <a:r>
              <a:rPr lang="fi-FI" sz="2200" dirty="0" smtClean="0"/>
              <a:t> </a:t>
            </a:r>
            <a:r>
              <a:rPr lang="fi-FI" sz="2200" dirty="0" err="1" smtClean="0"/>
              <a:t>studietid</a:t>
            </a:r>
            <a:endParaRPr lang="fi-FI" sz="2200" dirty="0" smtClean="0"/>
          </a:p>
          <a:p>
            <a:pPr lvl="1" eaLnBrk="1" hangingPunct="1"/>
            <a:r>
              <a:rPr lang="fi-FI" sz="2200" dirty="0" err="1" smtClean="0"/>
              <a:t>Vissa</a:t>
            </a:r>
            <a:r>
              <a:rPr lang="fi-FI" sz="2200" dirty="0" smtClean="0"/>
              <a:t> </a:t>
            </a:r>
            <a:r>
              <a:rPr lang="fi-FI" sz="2200" dirty="0" err="1" smtClean="0"/>
              <a:t>kurser</a:t>
            </a:r>
            <a:r>
              <a:rPr lang="fi-FI" sz="2200" dirty="0" smtClean="0"/>
              <a:t> </a:t>
            </a:r>
            <a:r>
              <a:rPr lang="fi-FI" sz="2200" dirty="0" err="1" smtClean="0"/>
              <a:t>kräver</a:t>
            </a:r>
            <a:r>
              <a:rPr lang="fi-FI" sz="2200" dirty="0" smtClean="0"/>
              <a:t> </a:t>
            </a:r>
            <a:r>
              <a:rPr lang="fi-FI" sz="2200" dirty="0" err="1" smtClean="0"/>
              <a:t>förkunskaper</a:t>
            </a:r>
            <a:endParaRPr lang="fi-FI" sz="2200" dirty="0" smtClean="0"/>
          </a:p>
          <a:p>
            <a:pPr lvl="1" eaLnBrk="1" hangingPunct="1"/>
            <a:r>
              <a:rPr lang="fi-FI" sz="2200" dirty="0" err="1" smtClean="0"/>
              <a:t>Undviker</a:t>
            </a:r>
            <a:r>
              <a:rPr lang="fi-FI" sz="2200" dirty="0" smtClean="0"/>
              <a:t> ”</a:t>
            </a:r>
            <a:r>
              <a:rPr lang="fi-FI" sz="2200" dirty="0" err="1" smtClean="0"/>
              <a:t>kurskrockar</a:t>
            </a:r>
            <a:r>
              <a:rPr lang="fi-FI" sz="2200" dirty="0" smtClean="0"/>
              <a:t>”</a:t>
            </a:r>
            <a:endParaRPr lang="en-US" sz="2200" dirty="0" smtClean="0"/>
          </a:p>
          <a:p>
            <a:pPr eaLnBrk="1" hangingPunct="1"/>
            <a:endParaRPr lang="en-US" dirty="0" smtClean="0"/>
          </a:p>
        </p:txBody>
      </p:sp>
      <p:sp>
        <p:nvSpPr>
          <p:cNvPr id="1126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1126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A743B2-1A33-484A-8B5B-F41F2CA19A33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Studieplaneringsverktyget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1700808"/>
            <a:ext cx="7666038" cy="4675435"/>
          </a:xfrm>
        </p:spPr>
        <p:txBody>
          <a:bodyPr>
            <a:normAutofit/>
          </a:bodyPr>
          <a:lstStyle/>
          <a:p>
            <a:r>
              <a:rPr lang="sv-FI" sz="1800" dirty="0" smtClean="0">
                <a:hlinkClick r:id="rId3"/>
              </a:rPr>
              <a:t>http://student.abo.fi</a:t>
            </a:r>
            <a:r>
              <a:rPr lang="sv-FI" sz="1800" dirty="0" smtClean="0"/>
              <a:t>, </a:t>
            </a:r>
            <a:r>
              <a:rPr lang="sv-FI" sz="1800" dirty="0"/>
              <a:t> </a:t>
            </a:r>
            <a:r>
              <a:rPr lang="sv-FI" sz="1800" dirty="0" smtClean="0"/>
              <a:t>kallas </a:t>
            </a:r>
            <a:r>
              <a:rPr lang="sv-FI" sz="1800" dirty="0" err="1" smtClean="0"/>
              <a:t>Peppi</a:t>
            </a:r>
            <a:r>
              <a:rPr lang="sv-FI" sz="1800" dirty="0" smtClean="0"/>
              <a:t>.</a:t>
            </a:r>
          </a:p>
          <a:p>
            <a:r>
              <a:rPr lang="sv-FI" sz="1800" b="1" dirty="0" smtClean="0"/>
              <a:t>Min kurslista: </a:t>
            </a:r>
            <a:r>
              <a:rPr lang="sv-FI" sz="1800" dirty="0" smtClean="0"/>
              <a:t>din </a:t>
            </a:r>
            <a:r>
              <a:rPr lang="sv-FI" sz="1800" dirty="0"/>
              <a:t>individuella studieplan (ISP), dvs </a:t>
            </a:r>
            <a:r>
              <a:rPr lang="sv-FI" sz="1800" dirty="0" smtClean="0"/>
              <a:t>examenstrukturen där du väljer </a:t>
            </a:r>
            <a:r>
              <a:rPr lang="sv-FI" sz="1800" dirty="0"/>
              <a:t>dina </a:t>
            </a:r>
            <a:r>
              <a:rPr lang="sv-FI" sz="1800" dirty="0" smtClean="0"/>
              <a:t>valfria </a:t>
            </a:r>
            <a:r>
              <a:rPr lang="sv-FI" sz="1800" dirty="0"/>
              <a:t>studier och </a:t>
            </a:r>
            <a:r>
              <a:rPr lang="sv-FI" sz="1800" dirty="0" smtClean="0"/>
              <a:t>biämnen. Här anmäler du dig till kurser och tenter </a:t>
            </a:r>
            <a:r>
              <a:rPr lang="sv-FI" sz="1800" dirty="0"/>
              <a:t>samt </a:t>
            </a:r>
            <a:r>
              <a:rPr lang="sv-FI" sz="1800" dirty="0" smtClean="0"/>
              <a:t>skriver ut ett </a:t>
            </a:r>
            <a:r>
              <a:rPr lang="sv-FI" sz="1800" dirty="0"/>
              <a:t>inofficiellt </a:t>
            </a:r>
            <a:r>
              <a:rPr lang="sv-FI" sz="1800" dirty="0" smtClean="0"/>
              <a:t>studieutdrag. </a:t>
            </a:r>
          </a:p>
          <a:p>
            <a:r>
              <a:rPr lang="sv-FI" sz="1800" dirty="0" smtClean="0"/>
              <a:t>(Prestationsutdrag: onödig funktion, du klarar dig med Min kurslista)</a:t>
            </a:r>
          </a:p>
          <a:p>
            <a:r>
              <a:rPr lang="sv-FI" sz="1800" b="1" dirty="0" smtClean="0"/>
              <a:t>Bokningar: </a:t>
            </a:r>
            <a:r>
              <a:rPr lang="sv-FI" sz="1800" dirty="0" smtClean="0"/>
              <a:t>schemat/läsordningen som baseras på dina kursanmälningar. </a:t>
            </a:r>
          </a:p>
          <a:p>
            <a:r>
              <a:rPr lang="sv-FI" sz="1800" b="1" dirty="0" smtClean="0"/>
              <a:t>Profil: </a:t>
            </a:r>
            <a:r>
              <a:rPr lang="sv-FI" sz="1800" dirty="0" smtClean="0"/>
              <a:t>dina person- och studierättsuppgifter. Läs igenom, redigera det du själv kommer åt, meddela oss om något du inte kommer åt att ändra själv är fel.</a:t>
            </a:r>
          </a:p>
          <a:p>
            <a:r>
              <a:rPr lang="sv-FI" sz="1800" b="1" dirty="0" smtClean="0"/>
              <a:t>Terminsanmälan: </a:t>
            </a:r>
            <a:r>
              <a:rPr lang="sv-FI" sz="1800" dirty="0" smtClean="0"/>
              <a:t>här gör du nästa år din närvaro/frånvaroanmälan.</a:t>
            </a:r>
          </a:p>
          <a:p>
            <a:r>
              <a:rPr lang="sv-FI" sz="1800" b="1" dirty="0" smtClean="0"/>
              <a:t>JOO-studier: </a:t>
            </a:r>
            <a:r>
              <a:rPr lang="sv-FI" sz="1800" dirty="0" smtClean="0"/>
              <a:t>anhållan om studierätt för enskilda kurser vid andra universitet</a:t>
            </a:r>
            <a:endParaRPr lang="sv-FI" sz="1800" dirty="0"/>
          </a:p>
          <a:p>
            <a:pPr marL="0" indent="0">
              <a:buNone/>
            </a:pPr>
            <a:endParaRPr lang="sv-FI" sz="2000" dirty="0" smtClean="0"/>
          </a:p>
          <a:p>
            <a:endParaRPr lang="sv-FI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C9E4F-4115-43B9-8570-670E052F9535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6878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TENTAMINA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1772816"/>
            <a:ext cx="8280449" cy="4105051"/>
          </a:xfrm>
        </p:spPr>
        <p:txBody>
          <a:bodyPr/>
          <a:lstStyle/>
          <a:p>
            <a:r>
              <a:rPr lang="fi-FI" sz="3200" dirty="0"/>
              <a:t>Tentdagarna finns på vårt intranät som du kommer åt genom att logga in på</a:t>
            </a:r>
            <a:r>
              <a:rPr lang="fi-FI" sz="3200" dirty="0" smtClean="0"/>
              <a:t>:</a:t>
            </a:r>
            <a:br>
              <a:rPr lang="fi-FI" sz="3200" dirty="0" smtClean="0"/>
            </a:br>
            <a:r>
              <a:rPr lang="fi-FI" sz="3200" dirty="0"/>
              <a:t/>
            </a:r>
            <a:br>
              <a:rPr lang="fi-FI" sz="3200" dirty="0"/>
            </a:br>
            <a:r>
              <a:rPr lang="fi-FI" sz="2400" dirty="0"/>
              <a:t>http://</a:t>
            </a:r>
            <a:r>
              <a:rPr lang="fi-FI" sz="2400" dirty="0" smtClean="0"/>
              <a:t>web.abo.fi/up/FNT/Tentamensdagar_kemiteknik.pdf</a:t>
            </a:r>
            <a:endParaRPr lang="fi-FI" sz="2400" dirty="0"/>
          </a:p>
          <a:p>
            <a:endParaRPr lang="fi-FI" sz="3200" dirty="0" smtClean="0">
              <a:solidFill>
                <a:srgbClr val="FF0000"/>
              </a:solidFill>
            </a:endParaRP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9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Kursanmälan presenterades/presenteras </a:t>
            </a:r>
            <a:r>
              <a:rPr lang="fi-FI" sz="2800" dirty="0"/>
              <a:t>närmare tisdag </a:t>
            </a:r>
            <a:r>
              <a:rPr lang="fi-FI" sz="2800" dirty="0" smtClean="0"/>
              <a:t>11.00-11.30 (grupp 1) </a:t>
            </a:r>
            <a:r>
              <a:rPr lang="fi-FI" sz="2800" dirty="0" err="1" smtClean="0"/>
              <a:t>och</a:t>
            </a:r>
            <a:r>
              <a:rPr lang="fi-FI" sz="2800" dirty="0" smtClean="0"/>
              <a:t>  </a:t>
            </a:r>
            <a:r>
              <a:rPr lang="fi-FI" sz="2800" dirty="0"/>
              <a:t>1</a:t>
            </a:r>
            <a:r>
              <a:rPr lang="fi-FI" sz="2800" dirty="0" smtClean="0"/>
              <a:t>1.30-12.00 </a:t>
            </a:r>
            <a:r>
              <a:rPr lang="fi-FI" sz="2800" dirty="0"/>
              <a:t>(</a:t>
            </a:r>
            <a:r>
              <a:rPr lang="fi-FI" sz="2800" dirty="0" smtClean="0"/>
              <a:t>grupp 2)</a:t>
            </a:r>
            <a:endParaRPr lang="fi-FI" sz="2800" dirty="0"/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58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Tillgodoräknanden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9775" y="2060848"/>
            <a:ext cx="7666038" cy="4104455"/>
          </a:xfrm>
        </p:spPr>
        <p:txBody>
          <a:bodyPr/>
          <a:lstStyle/>
          <a:p>
            <a:pPr lvl="0"/>
            <a:r>
              <a:rPr lang="sv-FI" sz="1900" dirty="0">
                <a:solidFill>
                  <a:prstClr val="black"/>
                </a:solidFill>
              </a:rPr>
              <a:t>Upp till 90 sp av examen kan bestå av </a:t>
            </a:r>
            <a:r>
              <a:rPr lang="sv-FI" sz="1900" dirty="0" err="1">
                <a:solidFill>
                  <a:prstClr val="black"/>
                </a:solidFill>
              </a:rPr>
              <a:t>högskole</a:t>
            </a:r>
            <a:r>
              <a:rPr lang="sv-FI" sz="1900" dirty="0">
                <a:solidFill>
                  <a:prstClr val="black"/>
                </a:solidFill>
              </a:rPr>
              <a:t>/universitetsstudier som är avlagda tidigare, i eller utanför en annan examen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Blanketter finns på intranätet, man anhåller om att få kurserna tillgodo antingen </a:t>
            </a:r>
            <a:r>
              <a:rPr lang="sv-FI" sz="1900" dirty="0" smtClean="0">
                <a:solidFill>
                  <a:prstClr val="black"/>
                </a:solidFill>
              </a:rPr>
              <a:t>som:</a:t>
            </a:r>
            <a:endParaRPr lang="sv-FI" sz="1900" dirty="0">
              <a:solidFill>
                <a:prstClr val="black"/>
              </a:solidFill>
            </a:endParaRP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inkludering av studier, de räknas som valfria studier i examen, beslutet görs vid fakultetskansliet </a:t>
            </a:r>
          </a:p>
          <a:p>
            <a:pPr lvl="1"/>
            <a:r>
              <a:rPr lang="sv-FI" sz="1600" dirty="0">
                <a:solidFill>
                  <a:prstClr val="black"/>
                </a:solidFill>
              </a:rPr>
              <a:t>ersättning av obligatoriska studier, görs på ämnesansvarigbeslut vid ämnet, men börja med att tala med egenläraren 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Förs in på basis av godkänt beslut och studieutdrag</a:t>
            </a:r>
          </a:p>
          <a:p>
            <a:pPr lvl="0"/>
            <a:r>
              <a:rPr lang="sv-FI" sz="1900" dirty="0">
                <a:solidFill>
                  <a:prstClr val="black"/>
                </a:solidFill>
              </a:rPr>
              <a:t>Boka gärna tid hos studierådgivaren om du är osäker</a:t>
            </a:r>
          </a:p>
          <a:p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AC1CE-1AC4-4791-AA65-AB6B4B5C80F9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/>
        <p:txBody>
          <a:bodyPr/>
          <a:lstStyle/>
          <a:p>
            <a:r>
              <a:rPr lang="en-US" smtClean="0"/>
              <a:t>Åbo Akademi | Domkyrkotorget 3 | 20500 Åbo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3287219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1547813" y="548680"/>
            <a:ext cx="7272337" cy="1511895"/>
          </a:xfrm>
        </p:spPr>
        <p:txBody>
          <a:bodyPr/>
          <a:lstStyle/>
          <a:p>
            <a:pPr algn="ctr" eaLnBrk="1" hangingPunct="1">
              <a:defRPr/>
            </a:pP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 </a:t>
            </a:r>
            <a:endParaRPr lang="en-US" dirty="0" smtClean="0"/>
          </a:p>
        </p:txBody>
      </p:sp>
      <p:sp>
        <p:nvSpPr>
          <p:cNvPr id="3077" name="Rectangle 3"/>
          <p:cNvSpPr>
            <a:spLocks noGrp="1" noChangeArrowheads="1"/>
          </p:cNvSpPr>
          <p:nvPr>
            <p:ph idx="1"/>
          </p:nvPr>
        </p:nvSpPr>
        <p:spPr>
          <a:xfrm>
            <a:off x="1187625" y="1844824"/>
            <a:ext cx="7632526" cy="4105127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2200" b="1" dirty="0" smtClean="0"/>
              <a:t>Kerstin Fagerström 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2200" b="1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200" dirty="0" err="1" smtClean="0"/>
              <a:t>Studierådgivare</a:t>
            </a:r>
            <a:endParaRPr lang="en-US" sz="22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en-US" sz="2200" dirty="0" smtClean="0"/>
              <a:t>rum 366, </a:t>
            </a:r>
            <a:r>
              <a:rPr lang="en-US" sz="2200" dirty="0" err="1" smtClean="0"/>
              <a:t>Axelia</a:t>
            </a:r>
            <a:r>
              <a:rPr lang="en-US" sz="2200" dirty="0" smtClean="0"/>
              <a:t> I (3 </a:t>
            </a:r>
            <a:r>
              <a:rPr lang="en-US" sz="2200" dirty="0" err="1" smtClean="0"/>
              <a:t>vån</a:t>
            </a:r>
            <a:r>
              <a:rPr lang="en-US" sz="2200" dirty="0" smtClean="0"/>
              <a:t>), 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200" dirty="0" err="1" smtClean="0"/>
              <a:t>Biskopsgatan</a:t>
            </a:r>
            <a:r>
              <a:rPr lang="en-US" sz="2200" dirty="0" smtClean="0"/>
              <a:t> 8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2200" dirty="0" err="1" smtClean="0"/>
              <a:t>tfn</a:t>
            </a:r>
            <a:r>
              <a:rPr lang="en-US" sz="2200" dirty="0" smtClean="0"/>
              <a:t> 215 3321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fi-FI" sz="2200" dirty="0" smtClean="0"/>
              <a:t>fnt-studieradgivare@abo.fi</a:t>
            </a:r>
          </a:p>
          <a:p>
            <a:pPr algn="ctr" eaLnBrk="1" hangingPunct="1">
              <a:buFont typeface="Wingdings" pitchFamily="2" charset="2"/>
              <a:buNone/>
            </a:pPr>
            <a:endParaRPr lang="fi-FI" sz="2200" dirty="0" smtClean="0"/>
          </a:p>
          <a:p>
            <a:pPr algn="ctr" eaLnBrk="1" hangingPunct="1">
              <a:buFont typeface="Wingdings" pitchFamily="2" charset="2"/>
              <a:buNone/>
            </a:pPr>
            <a:r>
              <a:rPr lang="fi-FI" sz="2200" i="1" dirty="0" smtClean="0"/>
              <a:t>Mottagning enligt överenskommelse</a:t>
            </a:r>
            <a:endParaRPr lang="en-US" sz="2200" i="1" dirty="0" smtClean="0"/>
          </a:p>
        </p:txBody>
      </p:sp>
      <p:sp>
        <p:nvSpPr>
          <p:cNvPr id="3074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307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5668CAE-6D0C-4545-ABD4-E5404828935C}" type="slidenum">
              <a:rPr lang="en-US"/>
              <a:pPr/>
              <a:t>2</a:t>
            </a:fld>
            <a:endParaRPr lang="en-US"/>
          </a:p>
        </p:txBody>
      </p:sp>
      <p:pic>
        <p:nvPicPr>
          <p:cNvPr id="6" name="Pictur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700808"/>
            <a:ext cx="2400267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Tillgänglighet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272337" cy="4105051"/>
          </a:xfrm>
        </p:spPr>
        <p:txBody>
          <a:bodyPr/>
          <a:lstStyle/>
          <a:p>
            <a:r>
              <a:rPr lang="sv-FI" sz="2800" dirty="0" smtClean="0"/>
              <a:t>Studerande med funktionsnedsättning (dyslexi, rörelsehinder, syn- eller hörselskada, sjukdomar...) kan få stöd</a:t>
            </a:r>
          </a:p>
          <a:p>
            <a:r>
              <a:rPr lang="sv-FI" sz="2800" dirty="0" smtClean="0"/>
              <a:t>Förutsätter intyg</a:t>
            </a:r>
          </a:p>
          <a:p>
            <a:r>
              <a:rPr lang="sv-FI" sz="2800" dirty="0" smtClean="0"/>
              <a:t>Möjliga åtgärder, beroende på funktionsnedsättning, kan vara t ex:</a:t>
            </a:r>
          </a:p>
          <a:p>
            <a:pPr lvl="1"/>
            <a:r>
              <a:rPr lang="sv-FI" sz="2200" dirty="0" smtClean="0"/>
              <a:t>Förlängd lånetid på biblioteket</a:t>
            </a:r>
          </a:p>
          <a:p>
            <a:pPr lvl="1"/>
            <a:r>
              <a:rPr lang="sv-FI" sz="2200" dirty="0" smtClean="0"/>
              <a:t>Förlängd tentamenstid</a:t>
            </a:r>
          </a:p>
          <a:p>
            <a:pPr lvl="1"/>
            <a:r>
              <a:rPr lang="sv-FI" sz="2200" dirty="0" smtClean="0"/>
              <a:t>Alternativa examinationsformer</a:t>
            </a:r>
          </a:p>
          <a:p>
            <a:pPr lvl="1"/>
            <a:r>
              <a:rPr lang="sv-FI" sz="2200" dirty="0" smtClean="0"/>
              <a:t>Hjälpmedel</a:t>
            </a:r>
          </a:p>
          <a:p>
            <a:pPr marL="0" lvl="1" indent="0">
              <a:buNone/>
            </a:pPr>
            <a:r>
              <a:rPr lang="sv-FI" sz="2400" dirty="0" smtClean="0"/>
              <a:t>Kontakta Kerstin Fagerström för mer information!</a:t>
            </a: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Påminnelser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47664" y="1412776"/>
            <a:ext cx="7272337" cy="4105051"/>
          </a:xfrm>
        </p:spPr>
        <p:txBody>
          <a:bodyPr/>
          <a:lstStyle/>
          <a:p>
            <a:r>
              <a:rPr lang="sv-FI" sz="2800" dirty="0" smtClean="0"/>
              <a:t>Gå på alla allmänna informationstillfällen </a:t>
            </a:r>
            <a:r>
              <a:rPr lang="sv-FI" sz="2200" dirty="0" smtClean="0"/>
              <a:t>(biblioteket, Centret för språk och kommunikation, studiestödsinfo, studenthälsan...) </a:t>
            </a:r>
            <a:r>
              <a:rPr lang="sv-FI" sz="2800" dirty="0" smtClean="0"/>
              <a:t>enligt studieorienteringsprogrammet</a:t>
            </a:r>
          </a:p>
          <a:p>
            <a:r>
              <a:rPr lang="sv-FI" sz="2800" dirty="0" smtClean="0"/>
              <a:t>Lär känna varann, tutorn och egenläraren</a:t>
            </a:r>
          </a:p>
          <a:p>
            <a:r>
              <a:rPr lang="sv-FI" sz="2800" dirty="0" smtClean="0"/>
              <a:t>Skriv in dig denna vecka så du kan anmäla dig till kurser</a:t>
            </a:r>
          </a:p>
          <a:p>
            <a:r>
              <a:rPr lang="sv-FI" sz="2800" dirty="0" smtClean="0"/>
              <a:t>Anmäl dig denna vecka till språken!</a:t>
            </a:r>
          </a:p>
          <a:p>
            <a:r>
              <a:rPr lang="sv-FI" sz="2800" dirty="0" smtClean="0"/>
              <a:t>Delta i labbsäkerheten (inom ASF-kursen)!</a:t>
            </a: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 smtClean="0"/>
              <a:t>Tutorer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dirty="0" smtClean="0"/>
              <a:t>Ilona </a:t>
            </a:r>
            <a:r>
              <a:rPr lang="fi-FI" dirty="0" err="1" smtClean="0"/>
              <a:t>Kairinen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Ronja Koskinen</a:t>
            </a:r>
          </a:p>
          <a:p>
            <a:pPr marL="0" indent="0">
              <a:buNone/>
            </a:pPr>
            <a:r>
              <a:rPr lang="fi-FI" dirty="0" smtClean="0"/>
              <a:t>William Sjöholm</a:t>
            </a:r>
          </a:p>
          <a:p>
            <a:pPr marL="0" indent="0">
              <a:buNone/>
            </a:pPr>
            <a:r>
              <a:rPr lang="fi-FI" dirty="0" smtClean="0"/>
              <a:t>Vilhelm Sundstedt</a:t>
            </a:r>
          </a:p>
          <a:p>
            <a:pPr marL="0" indent="0">
              <a:buNone/>
            </a:pPr>
            <a:r>
              <a:rPr lang="fi-FI" dirty="0" err="1" smtClean="0"/>
              <a:t>Cia</a:t>
            </a:r>
            <a:r>
              <a:rPr lang="fi-FI" dirty="0" smtClean="0"/>
              <a:t> Weckström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5818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EGENLÄRARE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v-FI" dirty="0"/>
              <a:t>Maristiina </a:t>
            </a:r>
            <a:r>
              <a:rPr lang="sv-FI" dirty="0" smtClean="0"/>
              <a:t>Nurmi </a:t>
            </a:r>
          </a:p>
          <a:p>
            <a:pPr>
              <a:buNone/>
            </a:pPr>
            <a:r>
              <a:rPr lang="sv-FI" dirty="0" smtClean="0"/>
              <a:t>Johan Werkelin </a:t>
            </a:r>
          </a:p>
          <a:p>
            <a:pPr>
              <a:buNone/>
            </a:pPr>
            <a:r>
              <a:rPr lang="sv-FI" dirty="0" smtClean="0"/>
              <a:t>Päivi Mäki-Arvela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2457" y="764704"/>
            <a:ext cx="5992652" cy="622077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Viktiga nätsidor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628800"/>
            <a:ext cx="8350622" cy="4608512"/>
          </a:xfrm>
        </p:spPr>
        <p:txBody>
          <a:bodyPr>
            <a:normAutofit/>
          </a:bodyPr>
          <a:lstStyle/>
          <a:p>
            <a:r>
              <a:rPr lang="sv-FI" sz="1800" dirty="0" smtClean="0"/>
              <a:t>Studiehandboken: </a:t>
            </a:r>
            <a:r>
              <a:rPr lang="sv-FI" sz="1800" dirty="0" smtClean="0">
                <a:hlinkClick r:id="rId2"/>
              </a:rPr>
              <a:t>http</a:t>
            </a:r>
            <a:r>
              <a:rPr lang="sv-FI" sz="1800" dirty="0">
                <a:hlinkClick r:id="rId2"/>
              </a:rPr>
              <a:t>://studiehandboken.abo.fi</a:t>
            </a:r>
            <a:r>
              <a:rPr lang="sv-FI" sz="1800" dirty="0" smtClean="0">
                <a:hlinkClick r:id="rId2"/>
              </a:rPr>
              <a:t>/</a:t>
            </a:r>
            <a:r>
              <a:rPr lang="fi-FI" sz="1800" dirty="0">
                <a:latin typeface="Palatino Linotype" panose="02040502050505030304" pitchFamily="18" charset="0"/>
              </a:rPr>
              <a:t/>
            </a:r>
            <a:br>
              <a:rPr lang="fi-FI" sz="1800" dirty="0">
                <a:latin typeface="Palatino Linotype" panose="02040502050505030304" pitchFamily="18" charset="0"/>
              </a:rPr>
            </a:b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ÅA-webben:</a:t>
            </a:r>
            <a:r>
              <a:rPr lang="fi-FI" sz="1800" b="1" dirty="0" smtClean="0">
                <a:latin typeface="Palatino Linotype" panose="02040502050505030304" pitchFamily="18" charset="0"/>
              </a:rPr>
              <a:t> </a:t>
            </a:r>
            <a:r>
              <a:rPr lang="fi-FI" sz="1800" dirty="0" smtClean="0">
                <a:latin typeface="Palatino Linotype" panose="02040502050505030304" pitchFamily="18" charset="0"/>
                <a:hlinkClick r:id="rId3"/>
              </a:rPr>
              <a:t>https://www.abo.fi/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endParaRPr lang="fi-FI" sz="1800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>
                <a:latin typeface="Palatino Linotype" panose="02040502050505030304" pitchFamily="18" charset="0"/>
              </a:rPr>
              <a:t>ÅA:s sidor för nya studerande: </a:t>
            </a:r>
            <a:r>
              <a:rPr lang="fi-FI" sz="1800" dirty="0">
                <a:latin typeface="Palatino Linotype" panose="02040502050505030304" pitchFamily="18" charset="0"/>
                <a:hlinkClick r:id="rId4"/>
              </a:rPr>
              <a:t>https://www.abo.fi/studera-hos-oss/du-som-redan-studerar/studieinformation</a:t>
            </a:r>
            <a:r>
              <a:rPr lang="fi-FI" sz="1800" dirty="0" smtClean="0">
                <a:latin typeface="Palatino Linotype" panose="02040502050505030304" pitchFamily="18" charset="0"/>
                <a:hlinkClick r:id="rId4"/>
              </a:rPr>
              <a:t>/</a:t>
            </a:r>
            <a:endParaRPr lang="fi-FI" sz="1800" dirty="0" smtClean="0">
              <a:latin typeface="Palatino Linotype" panose="02040502050505030304" pitchFamily="18" charset="0"/>
            </a:endParaRPr>
          </a:p>
          <a:p>
            <a:pPr marL="0" indent="0">
              <a:buNone/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>
              <a:defRPr/>
            </a:pPr>
            <a:r>
              <a:rPr lang="fi-FI" sz="1800" dirty="0" smtClean="0">
                <a:latin typeface="Palatino Linotype" panose="02040502050505030304" pitchFamily="18" charset="0"/>
              </a:rPr>
              <a:t>Intranätet</a:t>
            </a:r>
            <a:r>
              <a:rPr lang="fi-FI" sz="1800" dirty="0">
                <a:latin typeface="Palatino Linotype" panose="02040502050505030304" pitchFamily="18" charset="0"/>
              </a:rPr>
              <a:t>,</a:t>
            </a:r>
            <a:r>
              <a:rPr lang="fi-FI" sz="1800" dirty="0" smtClean="0">
                <a:latin typeface="Palatino Linotype" panose="02040502050505030304" pitchFamily="18" charset="0"/>
              </a:rPr>
              <a:t> FNT: </a:t>
            </a:r>
            <a:r>
              <a:rPr lang="fi-FI" sz="1800" dirty="0" smtClean="0">
                <a:latin typeface="Palatino Linotype" panose="02040502050505030304" pitchFamily="18" charset="0"/>
                <a:hlinkClick r:id="rId5"/>
              </a:rPr>
              <a:t>https://oldwww.abo.fi/fakultet/fnt</a:t>
            </a:r>
            <a:r>
              <a:rPr lang="fi-FI" sz="1800" dirty="0" smtClean="0">
                <a:latin typeface="Palatino Linotype" panose="02040502050505030304" pitchFamily="18" charset="0"/>
              </a:rPr>
              <a:t>  Kommer </a:t>
            </a:r>
            <a:r>
              <a:rPr lang="fi-FI" sz="1800" dirty="0">
                <a:latin typeface="Palatino Linotype" panose="02040502050505030304" pitchFamily="18" charset="0"/>
              </a:rPr>
              <a:t>att göras om detta läsår, notera att information kan vara </a:t>
            </a:r>
            <a:r>
              <a:rPr lang="fi-FI" sz="1800" dirty="0" smtClean="0">
                <a:latin typeface="Palatino Linotype" panose="02040502050505030304" pitchFamily="18" charset="0"/>
              </a:rPr>
              <a:t>föråldrad (kolla uppdateringsdatum)! Kräver inloggning med ÅA-användarnamn.</a:t>
            </a:r>
          </a:p>
          <a:p>
            <a:pPr>
              <a:defRPr/>
            </a:pPr>
            <a:endParaRPr lang="fi-FI" sz="1800" b="1" dirty="0" smtClean="0">
              <a:latin typeface="Palatino Linotype" panose="02040502050505030304" pitchFamily="18" charset="0"/>
            </a:endParaRPr>
          </a:p>
          <a:p>
            <a:pPr marL="0" indent="0">
              <a:buNone/>
            </a:pPr>
            <a:endParaRPr lang="sv-F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D68C62-CA41-470C-9189-FB631E19BD88}" type="datetime1">
              <a:rPr lang="sv-FI" smtClean="0"/>
              <a:t>26-08-2019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349302" y="6376243"/>
            <a:ext cx="3598962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0915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513" y="620688"/>
            <a:ext cx="5718362" cy="792088"/>
          </a:xfrm>
        </p:spPr>
        <p:txBody>
          <a:bodyPr/>
          <a:lstStyle/>
          <a:p>
            <a:r>
              <a:rPr lang="sv-FI" dirty="0" smtClean="0">
                <a:latin typeface="Palatino Linotype" panose="02040502050505030304" pitchFamily="18" charset="0"/>
              </a:rPr>
              <a:t>Frågor, problem?</a:t>
            </a:r>
            <a:endParaRPr lang="sv-FI" dirty="0">
              <a:latin typeface="Palatino Linotype" panose="0204050205050503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42232" y="1765694"/>
            <a:ext cx="7272808" cy="4608512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defRPr/>
            </a:pPr>
            <a:r>
              <a:rPr lang="fi-FI" sz="2000" b="1" dirty="0" smtClean="0">
                <a:latin typeface="Palatino Linotype" panose="02040502050505030304" pitchFamily="18" charset="0"/>
              </a:rPr>
              <a:t>Dina tutorer, din egenlärare, övriga lärare</a:t>
            </a:r>
          </a:p>
          <a:p>
            <a:pPr>
              <a:lnSpc>
                <a:spcPct val="80000"/>
              </a:lnSpc>
              <a:defRPr/>
            </a:pPr>
            <a:endParaRPr lang="fi-FI" sz="20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fi-FI" sz="2000" b="1" dirty="0" smtClean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r>
              <a:rPr lang="fi-FI" sz="2000" b="1" dirty="0" smtClean="0">
                <a:latin typeface="Palatino Linotype" panose="02040502050505030304" pitchFamily="18" charset="0"/>
              </a:rPr>
              <a:t>Fakultetskansliet</a:t>
            </a:r>
            <a:r>
              <a:rPr lang="fi-FI" sz="2000" b="1" dirty="0">
                <a:latin typeface="Palatino Linotype" panose="02040502050505030304" pitchFamily="18" charset="0"/>
              </a:rPr>
              <a:t>: </a:t>
            </a:r>
            <a:r>
              <a:rPr lang="fi-FI" sz="2000" dirty="0">
                <a:latin typeface="Palatino Linotype" panose="02040502050505030304" pitchFamily="18" charset="0"/>
              </a:rPr>
              <a:t>Axelia våning 3, Biskopsgatan 8, öppet </a:t>
            </a:r>
            <a:r>
              <a:rPr lang="fi-FI" sz="2000" dirty="0" smtClean="0">
                <a:latin typeface="Palatino Linotype" panose="02040502050505030304" pitchFamily="18" charset="0"/>
              </a:rPr>
              <a:t>må-fre 9-15</a:t>
            </a:r>
            <a:endParaRPr lang="fi-FI" sz="2000" dirty="0" smtClean="0">
              <a:latin typeface="Palatino Linotype" panose="02040502050505030304" pitchFamily="18" charset="0"/>
              <a:hlinkClick r:id=""/>
            </a:endParaRPr>
          </a:p>
          <a:p>
            <a:pPr>
              <a:lnSpc>
                <a:spcPct val="80000"/>
              </a:lnSpc>
              <a:defRPr/>
            </a:pPr>
            <a:endParaRPr lang="fi-FI" sz="2000" dirty="0" smtClean="0">
              <a:latin typeface="Palatino Linotype" panose="02040502050505030304" pitchFamily="18" charset="0"/>
              <a:hlinkClick r:id=""/>
            </a:endParaRPr>
          </a:p>
          <a:p>
            <a:pPr>
              <a:lnSpc>
                <a:spcPct val="80000"/>
              </a:lnSpc>
              <a:defRPr/>
            </a:pPr>
            <a:r>
              <a:rPr lang="fi-FI" sz="2000" dirty="0" smtClean="0">
                <a:latin typeface="Palatino Linotype" panose="02040502050505030304" pitchFamily="18" charset="0"/>
                <a:hlinkClick r:id=""/>
              </a:rPr>
              <a:t>fnt-studieradgivare@abo.fi</a:t>
            </a:r>
            <a:endParaRPr lang="fi-FI" sz="2000" dirty="0">
              <a:latin typeface="Palatino Linotype" panose="02040502050505030304" pitchFamily="18" charset="0"/>
            </a:endParaRPr>
          </a:p>
          <a:p>
            <a:pPr>
              <a:lnSpc>
                <a:spcPct val="80000"/>
              </a:lnSpc>
              <a:defRPr/>
            </a:pPr>
            <a:endParaRPr lang="sv-FI" sz="2000" dirty="0" smtClean="0">
              <a:hlinkClick r:id=""/>
            </a:endParaRPr>
          </a:p>
          <a:p>
            <a:pPr>
              <a:lnSpc>
                <a:spcPct val="80000"/>
              </a:lnSpc>
              <a:defRPr/>
            </a:pPr>
            <a:r>
              <a:rPr lang="sv-FI" sz="2000" dirty="0" smtClean="0">
                <a:hlinkClick r:id=""/>
              </a:rPr>
              <a:t>f</a:t>
            </a:r>
            <a:r>
              <a:rPr lang="sv-FI" sz="2000" dirty="0" smtClean="0">
                <a:hlinkClick r:id="rId2"/>
              </a:rPr>
              <a:t>ornamn.efternamn@abo.fi</a:t>
            </a:r>
            <a:r>
              <a:rPr lang="sv-FI" sz="2000" dirty="0" smtClean="0"/>
              <a:t> fungerar i allmänhet</a:t>
            </a:r>
          </a:p>
          <a:p>
            <a:pPr>
              <a:lnSpc>
                <a:spcPct val="80000"/>
              </a:lnSpc>
              <a:defRPr/>
            </a:pPr>
            <a:endParaRPr lang="sv-FI" sz="2000" b="1" dirty="0" smtClean="0"/>
          </a:p>
          <a:p>
            <a:pPr>
              <a:lnSpc>
                <a:spcPct val="80000"/>
              </a:lnSpc>
              <a:defRPr/>
            </a:pPr>
            <a:r>
              <a:rPr lang="sv-FI" sz="2000" b="1" dirty="0" smtClean="0"/>
              <a:t>Studentexpeditionen</a:t>
            </a:r>
            <a:r>
              <a:rPr lang="sv-FI" sz="2000" dirty="0" smtClean="0"/>
              <a:t> i Gripen, Tavastgatan 13, öppet 12-15 vardagar</a:t>
            </a:r>
            <a:endParaRPr lang="sv-F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>
                <a:solidFill>
                  <a:prstClr val="white"/>
                </a:solidFill>
              </a:rPr>
              <a:t>28.8.2017</a:t>
            </a:r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>
                <a:solidFill>
                  <a:prstClr val="white"/>
                </a:solidFill>
              </a:rPr>
              <a:pPr/>
              <a:t>25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992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6807" y="1772817"/>
            <a:ext cx="7666038" cy="3384376"/>
          </a:xfrm>
        </p:spPr>
        <p:txBody>
          <a:bodyPr/>
          <a:lstStyle/>
          <a:p>
            <a:pPr marL="0" indent="0" algn="ctr">
              <a:buNone/>
            </a:pPr>
            <a:r>
              <a:rPr lang="sv-FI" sz="3600" dirty="0" smtClean="0"/>
              <a:t>Information </a:t>
            </a:r>
            <a:r>
              <a:rPr lang="sv-FI" sz="3600" dirty="0"/>
              <a:t>finns på anslagstavlorna vid ämnena, på fakultetskansliet och i studentexpeditionen</a:t>
            </a:r>
          </a:p>
          <a:p>
            <a:pPr marL="0" indent="0" algn="ctr">
              <a:buNone/>
            </a:pPr>
            <a:endParaRPr lang="sv-FI" sz="3600" dirty="0" smtClean="0"/>
          </a:p>
          <a:p>
            <a:pPr marL="0" indent="0" algn="ctr">
              <a:buNone/>
            </a:pPr>
            <a:r>
              <a:rPr lang="sv-FI" sz="3600" dirty="0" smtClean="0"/>
              <a:t>Läs din @abo.fi e-post regelbundet!</a:t>
            </a:r>
            <a:endParaRPr lang="sv-FI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v-FI" smtClean="0"/>
              <a:t>29.8.2017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AC1574-E473-A44A-BD59-FFBDAD6E53AC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294967295"/>
          </p:nvPr>
        </p:nvSpPr>
        <p:spPr>
          <a:xfrm>
            <a:off x="3349302" y="6551613"/>
            <a:ext cx="3598962" cy="189755"/>
          </a:xfrm>
          <a:prstGeom prst="rect">
            <a:avLst/>
          </a:prstGeom>
        </p:spPr>
        <p:txBody>
          <a:bodyPr/>
          <a:lstStyle/>
          <a:p>
            <a:r>
              <a:rPr lang="sv-FI" sz="1400" dirty="0"/>
              <a:t>Fakulteten för naturvetenskaper och teknik </a:t>
            </a:r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765596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v-FI" sz="4000" dirty="0"/>
              <a:t>Är du närvaroanmäld?</a:t>
            </a:r>
          </a:p>
          <a:p>
            <a:pPr marL="0" indent="0" algn="ctr">
              <a:buNone/>
            </a:pPr>
            <a:r>
              <a:rPr lang="sv-FI" sz="4000" dirty="0"/>
              <a:t>(studieinfo.fi senast </a:t>
            </a:r>
            <a:r>
              <a:rPr lang="sv-FI" sz="4000" dirty="0" smtClean="0"/>
              <a:t>30.8 </a:t>
            </a:r>
            <a:r>
              <a:rPr lang="sv-FI" sz="4000" dirty="0"/>
              <a:t>kl 15.00)</a:t>
            </a:r>
          </a:p>
          <a:p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99616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Arkens aula 11.9 </a:t>
            </a:r>
            <a:r>
              <a:rPr lang="sv-FI" dirty="0" err="1" smtClean="0"/>
              <a:t>kl</a:t>
            </a:r>
            <a:r>
              <a:rPr lang="sv-FI" dirty="0" smtClean="0"/>
              <a:t> 11-13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err="1" smtClean="0"/>
              <a:t>CampusSport</a:t>
            </a:r>
            <a:endParaRPr lang="sv-FI" dirty="0" smtClean="0"/>
          </a:p>
          <a:p>
            <a:r>
              <a:rPr lang="sv-FI" dirty="0" smtClean="0"/>
              <a:t>FPA</a:t>
            </a:r>
          </a:p>
          <a:p>
            <a:r>
              <a:rPr lang="sv-FI" dirty="0" err="1" smtClean="0"/>
              <a:t>Föli</a:t>
            </a:r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015116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FI" dirty="0" smtClean="0"/>
              <a:t>Studiepsykologerna</a:t>
            </a:r>
            <a:endParaRPr lang="sv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FI" dirty="0" smtClean="0"/>
              <a:t>Åbo Campus</a:t>
            </a: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581758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fi-FI" smtClean="0"/>
              <a:t>Studieorienteringsprogrammet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1187450" y="1773238"/>
            <a:ext cx="7632700" cy="410527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sv-FI" altLang="fi-FI" sz="2400" dirty="0" smtClean="0">
              <a:hlinkClick r:id="rId2"/>
            </a:endParaRPr>
          </a:p>
          <a:p>
            <a:pPr>
              <a:buFont typeface="Wingdings" pitchFamily="2" charset="2"/>
              <a:buNone/>
            </a:pPr>
            <a:endParaRPr lang="sv-FI" altLang="fi-FI" sz="2400" dirty="0">
              <a:hlinkClick r:id="rId2"/>
            </a:endParaRPr>
          </a:p>
          <a:p>
            <a:pPr>
              <a:buNone/>
            </a:pPr>
            <a:r>
              <a:rPr lang="sv-FI" altLang="fi-FI" sz="2400" dirty="0">
                <a:hlinkClick r:id="rId3"/>
              </a:rPr>
              <a:t>https://www.abo.fi/studera-hos-oss/du-som-redan-studerar/studieinformation/studieorientering</a:t>
            </a:r>
            <a:r>
              <a:rPr lang="sv-FI" altLang="fi-FI" sz="2400" dirty="0" smtClean="0">
                <a:hlinkClick r:id="rId3"/>
              </a:rPr>
              <a:t>/</a:t>
            </a:r>
            <a:endParaRPr lang="sv-FI" altLang="fi-FI" sz="2400" dirty="0" smtClean="0"/>
          </a:p>
          <a:p>
            <a:pPr>
              <a:buNone/>
            </a:pPr>
            <a:endParaRPr lang="sv-FI" altLang="fi-FI" dirty="0" smtClean="0"/>
          </a:p>
        </p:txBody>
      </p:sp>
      <p:sp>
        <p:nvSpPr>
          <p:cNvPr id="9220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C6D07FF4-48E2-4532-A30F-B4227BEC4302}" type="datetime1">
              <a:rPr lang="sv-FI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26-08-2019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221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SE" altLang="fi-FI">
                <a:solidFill>
                  <a:schemeClr val="bg1"/>
                </a:solidFill>
                <a:latin typeface="Gill Sans MT" pitchFamily="34" charset="0"/>
              </a:rPr>
              <a:t>Fakulteten för naturvetenskaper och teknik</a:t>
            </a:r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92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2C390448-E666-4E42-9255-7813BF5F0073}" type="slidenum">
              <a:rPr lang="en-US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3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396987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/>
              <a:t>Studiepsykologerna kan hjälpa dig då du kämpar med 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Motivationsproblem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Planering och hantering av din tid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Stress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Uppskjutande beteende (</a:t>
            </a:r>
            <a:r>
              <a:rPr lang="sv-FI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prokrastinering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Studierelaterad osäkerhet och ångest (nervositet inför presentationer, social ångest)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Skrivkramp 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Sömnen och dygnsrutiner</a:t>
            </a:r>
          </a:p>
          <a:p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Läs- och skrivsvårigheter (kartläggning, studietips)</a:t>
            </a:r>
          </a:p>
          <a:p>
            <a:pPr marL="0" indent="0">
              <a:buNone/>
            </a:pPr>
            <a:endParaRPr lang="sv-FI" dirty="0"/>
          </a:p>
        </p:txBody>
      </p:sp>
      <p:pic>
        <p:nvPicPr>
          <p:cNvPr id="5" name="Picture 4" descr="Spills and Splatters Chair Art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9158" y="1340768"/>
            <a:ext cx="1538689" cy="1368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3588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/>
              <a:t>När kontakta studiepsykolog och när studenthälsan?</a:t>
            </a:r>
            <a:endParaRPr lang="sv-FI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Om du har sådana svårigheter som är “större” än svårigheter i studierna kan du i första hand vända dig till studenthälsan. Detta kan t.ex. handla om sorg, depression, eller allmän ångest.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Du når studenthälsan på numret </a:t>
            </a:r>
            <a:r>
              <a:rPr lang="sv-FI" b="1" dirty="0">
                <a:latin typeface="Arial" panose="020B0604020202020204" pitchFamily="34" charset="0"/>
                <a:cs typeface="Arial" panose="020B0604020202020204" pitchFamily="34" charset="0"/>
              </a:rPr>
              <a:t>046 710 1050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</a:rPr>
              <a:t>Se Studenthälsans nätsidor för information om sommarens öppethållningstider: </a:t>
            </a:r>
            <a:r>
              <a:rPr lang="sv-FI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http://</a:t>
            </a: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www.yths.fi/sv/kontaktuppgifter/verksamhetsstallen/abo</a:t>
            </a:r>
            <a:endParaRPr lang="sv-FI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v-FI" dirty="0"/>
          </a:p>
          <a:p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124607315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Gå in och kolla på vårt material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sv-FI" dirty="0" smtClean="0"/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https://oldwww.abo.fi/student/studiepsykolog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https://oldwww.abo.fi/student/studieteknik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endParaRPr lang="sv-FI" dirty="0"/>
          </a:p>
        </p:txBody>
      </p:sp>
    </p:spTree>
    <p:extLst>
      <p:ext uri="{BB962C8B-B14F-4D97-AF65-F5344CB8AC3E}">
        <p14:creationId xmlns:p14="http://schemas.microsoft.com/office/powerpoint/2010/main" val="90290674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v-FI" dirty="0" smtClean="0"/>
              <a:t>Studiepsykologernas kontaktuppgifter</a:t>
            </a:r>
            <a:endParaRPr lang="sv-FI" dirty="0"/>
          </a:p>
        </p:txBody>
      </p:sp>
      <p:pic>
        <p:nvPicPr>
          <p:cNvPr id="6" name="Content Placeholder 5" descr="cid:image006.png@01D3102F.FF2A35A0"/>
          <p:cNvPicPr>
            <a:picLocks noGrp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29737" y="2560321"/>
            <a:ext cx="1350000" cy="2990476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2743200" y="2560320"/>
            <a:ext cx="5431536" cy="3310128"/>
          </a:xfrm>
        </p:spPr>
        <p:txBody>
          <a:bodyPr>
            <a:normAutofit/>
          </a:bodyPr>
          <a:lstStyle/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Skriv till:  </a:t>
            </a:r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studiepsykolog@abo.fi</a:t>
            </a:r>
            <a:endParaRPr lang="sv-FI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Tfn:  02-215 46 91 (Katarina Kiiskinen)</a:t>
            </a: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Adress: Biskopsgatan 19  </a:t>
            </a:r>
          </a:p>
          <a:p>
            <a:r>
              <a:rPr lang="sv-FI" sz="2000" dirty="0">
                <a:latin typeface="Arial" panose="020B0604020202020204" pitchFamily="34" charset="0"/>
                <a:cs typeface="Arial" panose="020B0604020202020204" pitchFamily="34" charset="0"/>
              </a:rPr>
              <a:t>Vi träffar dig 1-5 gånger (45-60 min/gång)</a:t>
            </a:r>
          </a:p>
        </p:txBody>
      </p:sp>
    </p:spTree>
    <p:extLst>
      <p:ext uri="{BB962C8B-B14F-4D97-AF65-F5344CB8AC3E}">
        <p14:creationId xmlns:p14="http://schemas.microsoft.com/office/powerpoint/2010/main" val="29664176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9712" y="469901"/>
            <a:ext cx="6624736" cy="2191015"/>
          </a:xfrm>
        </p:spPr>
        <p:txBody>
          <a:bodyPr>
            <a:noAutofit/>
          </a:bodyPr>
          <a:lstStyle/>
          <a:p>
            <a:r>
              <a:rPr lang="sv-FI" sz="2700" dirty="0"/>
              <a:t/>
            </a:r>
            <a:br>
              <a:rPr lang="sv-FI" sz="2700" dirty="0"/>
            </a:br>
            <a:endParaRPr lang="sv-FI" sz="27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91632" y="836712"/>
            <a:ext cx="7200897" cy="508856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Tveka inte att ta kontakt om det börjar kännas stressigt, </a:t>
            </a:r>
            <a:r>
              <a:rPr lang="sv-FI" sz="2700" dirty="0" err="1">
                <a:latin typeface="Arial" panose="020B0604020202020204" pitchFamily="34" charset="0"/>
                <a:cs typeface="Arial" panose="020B0604020202020204" pitchFamily="34" charset="0"/>
              </a:rPr>
              <a:t>omotiverande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 eller svårt med studierna!</a:t>
            </a:r>
            <a:b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sv-FI" sz="27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Vi </a:t>
            </a:r>
            <a:r>
              <a:rPr lang="sv-FI" sz="2700" dirty="0">
                <a:latin typeface="Arial" panose="020B0604020202020204" pitchFamily="34" charset="0"/>
                <a:cs typeface="Arial" panose="020B0604020202020204" pitchFamily="34" charset="0"/>
              </a:rPr>
              <a:t>jobbar konfidentiellt!</a:t>
            </a:r>
          </a:p>
          <a:p>
            <a:pPr marL="0" indent="0" algn="ctr">
              <a:buNone/>
            </a:pPr>
            <a:r>
              <a:rPr lang="sv-FI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Välkommen!</a:t>
            </a:r>
            <a:endParaRPr lang="sv-FI" sz="27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sv-FI" dirty="0" smtClean="0">
                <a:latin typeface="Arial" panose="020B0604020202020204" pitchFamily="34" charset="0"/>
                <a:cs typeface="Arial" panose="020B0604020202020204" pitchFamily="34" charset="0"/>
              </a:rPr>
              <a:t>Katarina Kiiskinen och Ada Johansson</a:t>
            </a:r>
            <a:endParaRPr lang="sv-F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40401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Svara på följande frågor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b="1" dirty="0" smtClean="0"/>
              <a:t>Hur</a:t>
            </a:r>
            <a:r>
              <a:rPr lang="sv-FI" dirty="0" smtClean="0"/>
              <a:t> fick du veta om utbildningen?</a:t>
            </a:r>
          </a:p>
          <a:p>
            <a:r>
              <a:rPr lang="sv-FI" b="1" dirty="0" smtClean="0"/>
              <a:t>Varför</a:t>
            </a:r>
            <a:r>
              <a:rPr lang="sv-FI" dirty="0" smtClean="0"/>
              <a:t> valde du den här utbildningen?</a:t>
            </a:r>
          </a:p>
          <a:p>
            <a:r>
              <a:rPr lang="sv-FI" b="1" dirty="0" smtClean="0"/>
              <a:t>Vad </a:t>
            </a:r>
            <a:r>
              <a:rPr lang="sv-FI" dirty="0" smtClean="0"/>
              <a:t>förväntar dig av utbildningen?</a:t>
            </a:r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773839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Content Placeholder 2"/>
          <p:cNvSpPr>
            <a:spLocks noGrp="1"/>
          </p:cNvSpPr>
          <p:nvPr>
            <p:ph idx="1"/>
          </p:nvPr>
        </p:nvSpPr>
        <p:spPr>
          <a:xfrm>
            <a:off x="1331913" y="1773238"/>
            <a:ext cx="7488237" cy="4105275"/>
          </a:xfrm>
        </p:spPr>
        <p:txBody>
          <a:bodyPr/>
          <a:lstStyle/>
          <a:p>
            <a:pPr algn="ctr" eaLnBrk="1" hangingPunct="1">
              <a:buFont typeface="Wingdings" panose="05000000000000000000" pitchFamily="2" charset="2"/>
              <a:buNone/>
            </a:pPr>
            <a:endParaRPr lang="sv-SE" altLang="fi-FI" dirty="0" smtClean="0">
              <a:hlinkClick r:id="rId3"/>
            </a:endParaRP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v-FI" altLang="fi-FI" dirty="0" smtClean="0"/>
              <a:t>Lycka till med dina studier!</a:t>
            </a:r>
          </a:p>
        </p:txBody>
      </p:sp>
      <p:sp>
        <p:nvSpPr>
          <p:cNvPr id="6148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C2670E5D-9461-47B1-860F-118D8EEEF9C5}" type="datetime1">
              <a:rPr lang="sv-FI" altLang="fi-FI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26-08-2019</a:t>
            </a:fld>
            <a:endParaRPr lang="en-US" altLang="fi-FI" sz="1000" smtClean="0">
              <a:solidFill>
                <a:schemeClr val="bg1"/>
              </a:solidFill>
            </a:endParaRPr>
          </a:p>
        </p:txBody>
      </p:sp>
      <p:sp>
        <p:nvSpPr>
          <p:cNvPr id="6149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sv-FI" altLang="fi-FI" sz="1000" smtClean="0">
                <a:solidFill>
                  <a:schemeClr val="bg1"/>
                </a:solidFill>
              </a:rPr>
              <a:t>Fakulteten för naturvetenskaper och teknik</a:t>
            </a:r>
            <a:endParaRPr lang="en-US" altLang="fi-FI" sz="1000" smtClean="0">
              <a:solidFill>
                <a:schemeClr val="bg1"/>
              </a:solidFill>
            </a:endParaRPr>
          </a:p>
        </p:txBody>
      </p:sp>
      <p:sp>
        <p:nvSpPr>
          <p:cNvPr id="61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rgbClr val="A0002F"/>
              </a:buClr>
              <a:buFont typeface="Wingdings" panose="05000000000000000000" pitchFamily="2" charset="2"/>
              <a:buChar char="§"/>
              <a:defRPr sz="3000">
                <a:solidFill>
                  <a:schemeClr val="tx1"/>
                </a:solidFill>
                <a:latin typeface="Gill Sans MT" panose="020B0502020104020203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Gill Sans MT" panose="020B0502020104020203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A0002F"/>
              </a:buClr>
              <a:buChar char="•"/>
              <a:defRPr sz="2400">
                <a:solidFill>
                  <a:schemeClr val="tx1"/>
                </a:solidFill>
                <a:latin typeface="Gill Sans MT" panose="020B0502020104020203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A0002F"/>
              </a:buClr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Gill Sans MT" panose="020B0502020104020203" pitchFamily="34" charset="0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370F98A8-0A2D-47C4-A1D3-9DAE7DAC62A0}" type="slidenum">
              <a:rPr lang="en-US" altLang="fi-FI" sz="1000" smtClean="0">
                <a:solidFill>
                  <a:schemeClr val="bg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36</a:t>
            </a:fld>
            <a:endParaRPr lang="en-US" altLang="fi-FI" sz="1000" smtClean="0">
              <a:solidFill>
                <a:schemeClr val="bg1"/>
              </a:solidFill>
            </a:endParaRPr>
          </a:p>
        </p:txBody>
      </p:sp>
      <p:pic>
        <p:nvPicPr>
          <p:cNvPr id="7" name="Picture 6" descr="Hydrangea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5536" y="4077072"/>
            <a:ext cx="2808312" cy="223224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433333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60476" y="305716"/>
            <a:ext cx="7272337" cy="720725"/>
          </a:xfrm>
        </p:spPr>
        <p:txBody>
          <a:bodyPr/>
          <a:lstStyle/>
          <a:p>
            <a:r>
              <a:rPr lang="sv-FI" altLang="fi-FI" dirty="0" smtClean="0"/>
              <a:t>Studiepersonal vid fakultetskansliet (öppet 9-15)</a:t>
            </a:r>
          </a:p>
        </p:txBody>
      </p:sp>
      <p:sp>
        <p:nvSpPr>
          <p:cNvPr id="7171" name="Content Placeholder 6"/>
          <p:cNvSpPr>
            <a:spLocks noGrp="1"/>
          </p:cNvSpPr>
          <p:nvPr>
            <p:ph idx="1"/>
          </p:nvPr>
        </p:nvSpPr>
        <p:spPr>
          <a:xfrm>
            <a:off x="1516147" y="1196752"/>
            <a:ext cx="7272337" cy="4537745"/>
          </a:xfrm>
        </p:spPr>
        <p:txBody>
          <a:bodyPr/>
          <a:lstStyle/>
          <a:p>
            <a:pPr marL="0" indent="0">
              <a:buNone/>
            </a:pPr>
            <a:endParaRPr lang="sv-FI" altLang="fi-FI" sz="2800" dirty="0" smtClean="0"/>
          </a:p>
          <a:p>
            <a:pPr marL="0" indent="0">
              <a:buNone/>
            </a:pPr>
            <a:endParaRPr lang="sv-FI" altLang="fi-FI" sz="2800" b="1" dirty="0" smtClean="0"/>
          </a:p>
          <a:p>
            <a:pPr marL="0" indent="0">
              <a:buNone/>
            </a:pPr>
            <a:r>
              <a:rPr lang="sv-FI" altLang="fi-FI" sz="2800" b="1" dirty="0" smtClean="0"/>
              <a:t>Utbildningskoordinator</a:t>
            </a:r>
            <a:r>
              <a:rPr lang="sv-FI" altLang="fi-FI" sz="2800" dirty="0" smtClean="0"/>
              <a:t> Heidi Karlsson</a:t>
            </a:r>
          </a:p>
          <a:p>
            <a:pPr marL="0" indent="0">
              <a:buNone/>
            </a:pPr>
            <a:r>
              <a:rPr lang="sv-FI" altLang="fi-FI" sz="2800" dirty="0" smtClean="0"/>
              <a:t/>
            </a:r>
            <a:br>
              <a:rPr lang="sv-FI" altLang="fi-FI" sz="2800" dirty="0" smtClean="0"/>
            </a:br>
            <a:r>
              <a:rPr lang="sv-FI" altLang="fi-FI" sz="2800" b="1" dirty="0" smtClean="0"/>
              <a:t>Studierådgivare:</a:t>
            </a:r>
            <a:r>
              <a:rPr lang="sv-FI" altLang="fi-FI" sz="2400" b="1" dirty="0"/>
              <a:t> </a:t>
            </a:r>
            <a:r>
              <a:rPr lang="sv-FI" altLang="fi-FI" sz="2800" dirty="0" smtClean="0"/>
              <a:t>Simon Berg, Kerstin Fagerström</a:t>
            </a:r>
            <a:r>
              <a:rPr lang="sv-FI" altLang="fi-FI" sz="2400" dirty="0" smtClean="0"/>
              <a:t>, </a:t>
            </a:r>
            <a:r>
              <a:rPr lang="sv-FI" altLang="fi-FI" sz="2800" dirty="0" smtClean="0"/>
              <a:t>Jessica Lindroos och Jonas Sandberg (Vasa)</a:t>
            </a:r>
            <a:br>
              <a:rPr lang="sv-FI" altLang="fi-FI" sz="2800" dirty="0" smtClean="0"/>
            </a:br>
            <a:r>
              <a:rPr lang="sv-FI" altLang="fi-FI" sz="2800" dirty="0" smtClean="0"/>
              <a:t/>
            </a:r>
            <a:br>
              <a:rPr lang="sv-FI" altLang="fi-FI" sz="2800" dirty="0" smtClean="0"/>
            </a:br>
            <a:r>
              <a:rPr lang="sv-FI" altLang="fi-FI" sz="2800" b="1" dirty="0" smtClean="0"/>
              <a:t>Studiesekreterare:</a:t>
            </a:r>
            <a:r>
              <a:rPr lang="sv-FI" altLang="fi-FI" sz="2800" b="1" dirty="0"/>
              <a:t> </a:t>
            </a:r>
            <a:r>
              <a:rPr lang="sv-FI" altLang="fi-FI" sz="2800" dirty="0" smtClean="0"/>
              <a:t>Maria Hertell-Jalava</a:t>
            </a:r>
            <a:endParaRPr lang="sv-FI" altLang="fi-FI" sz="2800" dirty="0"/>
          </a:p>
          <a:p>
            <a:pPr marL="0" indent="0">
              <a:buNone/>
            </a:pPr>
            <a:r>
              <a:rPr lang="sv-FI" altLang="fi-FI" sz="2800" dirty="0" smtClean="0"/>
              <a:t>Och Mary-Ann Hamberg-Ahola</a:t>
            </a:r>
            <a:endParaRPr lang="sv-FI" altLang="fi-FI" sz="2400" dirty="0" smtClean="0"/>
          </a:p>
        </p:txBody>
      </p:sp>
      <p:sp>
        <p:nvSpPr>
          <p:cNvPr id="7172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A188631F-E387-4044-A8A3-CC275A4EC1C6}" type="datetime1">
              <a:rPr lang="sv-FI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26-08-2019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7173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FI" altLang="fi-FI">
                <a:solidFill>
                  <a:schemeClr val="bg1"/>
                </a:solidFill>
                <a:latin typeface="Gill Sans MT" pitchFamily="34" charset="0"/>
              </a:rPr>
              <a:t>Fakulteten för naturvetenskaper och teknik</a:t>
            </a:r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71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9A171B97-50A7-4EE0-8C00-7E94C88FEB17}" type="slidenum">
              <a:rPr lang="en-US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4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31901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altLang="fi-FI" smtClean="0"/>
              <a:t>Studentexpeditionen</a:t>
            </a:r>
          </a:p>
        </p:txBody>
      </p:sp>
      <p:sp>
        <p:nvSpPr>
          <p:cNvPr id="8195" name="Content Placeholder 6"/>
          <p:cNvSpPr>
            <a:spLocks noGrp="1"/>
          </p:cNvSpPr>
          <p:nvPr>
            <p:ph idx="1"/>
          </p:nvPr>
        </p:nvSpPr>
        <p:spPr>
          <a:xfrm>
            <a:off x="1547813" y="1773238"/>
            <a:ext cx="7272337" cy="4105275"/>
          </a:xfrm>
        </p:spPr>
        <p:txBody>
          <a:bodyPr/>
          <a:lstStyle/>
          <a:p>
            <a:r>
              <a:rPr lang="sv-FI" altLang="fi-FI" dirty="0" smtClean="0"/>
              <a:t>Gripen, våning I, </a:t>
            </a:r>
          </a:p>
          <a:p>
            <a:pPr lvl="1"/>
            <a:r>
              <a:rPr lang="sv-FI" altLang="fi-FI" dirty="0" smtClean="0"/>
              <a:t>Intyg</a:t>
            </a:r>
          </a:p>
          <a:p>
            <a:pPr lvl="1"/>
            <a:r>
              <a:rPr lang="sv-FI" altLang="fi-FI" dirty="0" smtClean="0"/>
              <a:t>Inskrivning</a:t>
            </a:r>
          </a:p>
          <a:p>
            <a:pPr lvl="1"/>
            <a:r>
              <a:rPr lang="sv-FI" altLang="fi-FI" dirty="0" smtClean="0"/>
              <a:t>Utbyte, internationella ärenden</a:t>
            </a:r>
          </a:p>
          <a:p>
            <a:pPr lvl="1"/>
            <a:r>
              <a:rPr lang="sv-FI" altLang="fi-FI" dirty="0" smtClean="0"/>
              <a:t>m.m.</a:t>
            </a:r>
          </a:p>
        </p:txBody>
      </p:sp>
      <p:sp>
        <p:nvSpPr>
          <p:cNvPr id="8196" name="Date Placeholder 3"/>
          <p:cNvSpPr>
            <a:spLocks noGrp="1"/>
          </p:cNvSpPr>
          <p:nvPr>
            <p:ph type="dt" sz="quarter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F80FE05B-B383-44AD-A3AA-4C34B3E25661}" type="datetime1">
              <a:rPr lang="sv-FI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26-08-2019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8197" name="Footer Placeholder 4"/>
          <p:cNvSpPr>
            <a:spLocks noGrp="1"/>
          </p:cNvSpPr>
          <p:nvPr>
            <p:ph type="ftr" sz="quarter" idx="1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sv-FI" altLang="fi-FI">
                <a:solidFill>
                  <a:schemeClr val="bg1"/>
                </a:solidFill>
                <a:latin typeface="Gill Sans MT" pitchFamily="34" charset="0"/>
              </a:rPr>
              <a:t>Fakulteten för naturvetenskaper och teknik</a:t>
            </a:r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  <p:sp>
        <p:nvSpPr>
          <p:cNvPr id="81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fld id="{72CFD855-93A5-4023-89AA-AA6AF8EC25C5}" type="slidenum">
              <a:rPr lang="en-US" altLang="fi-FI">
                <a:solidFill>
                  <a:schemeClr val="bg1"/>
                </a:solidFill>
                <a:latin typeface="Gill Sans MT" pitchFamily="34" charset="0"/>
              </a:rPr>
              <a:pPr eaLnBrk="1" hangingPunct="1"/>
              <a:t>5</a:t>
            </a:fld>
            <a:endParaRPr lang="en-US" altLang="fi-FI">
              <a:solidFill>
                <a:schemeClr val="bg1"/>
              </a:solidFill>
              <a:latin typeface="Gill Sans M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58418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Läsåret, terminer och perioder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FI" dirty="0" smtClean="0"/>
              <a:t>Läsåret börjar 1.8 och slutar 31.7</a:t>
            </a:r>
          </a:p>
          <a:p>
            <a:r>
              <a:rPr lang="sv-FI" dirty="0" smtClean="0"/>
              <a:t>Läsåret indelas i en höst- och vårtermin med vardera två perioder:</a:t>
            </a:r>
          </a:p>
          <a:p>
            <a:pPr lvl="1"/>
            <a:r>
              <a:rPr lang="sv-FI" dirty="0" smtClean="0"/>
              <a:t>Period I: veckorna 36-43</a:t>
            </a:r>
          </a:p>
          <a:p>
            <a:pPr lvl="1"/>
            <a:r>
              <a:rPr lang="sv-FI" dirty="0" smtClean="0"/>
              <a:t>Period II: veckorna 44-51</a:t>
            </a:r>
          </a:p>
          <a:p>
            <a:pPr lvl="1"/>
            <a:r>
              <a:rPr lang="sv-FI" dirty="0" smtClean="0"/>
              <a:t>Period III: veckorna 2-11</a:t>
            </a:r>
          </a:p>
          <a:p>
            <a:pPr lvl="1"/>
            <a:r>
              <a:rPr lang="sv-FI" dirty="0" smtClean="0"/>
              <a:t>Period IV: veckorna 12-21</a:t>
            </a:r>
            <a:endParaRPr lang="sv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792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7450" y="620713"/>
            <a:ext cx="7632700" cy="936625"/>
          </a:xfrm>
        </p:spPr>
        <p:txBody>
          <a:bodyPr/>
          <a:lstStyle/>
          <a:p>
            <a:pPr eaLnBrk="1" hangingPunct="1"/>
            <a:r>
              <a:rPr lang="en-US" altLang="fi-FI" sz="3600" dirty="0" err="1" smtClean="0"/>
              <a:t>Teknologie</a:t>
            </a:r>
            <a:r>
              <a:rPr lang="en-US" altLang="fi-FI" sz="3600" dirty="0" smtClean="0"/>
              <a:t> </a:t>
            </a:r>
            <a:r>
              <a:rPr lang="en-US" altLang="fi-FI" sz="3600" dirty="0" err="1" smtClean="0"/>
              <a:t>kandidat</a:t>
            </a:r>
            <a:r>
              <a:rPr lang="en-US" altLang="fi-FI" sz="3600" dirty="0" smtClean="0"/>
              <a:t> (180 sp, 3 </a:t>
            </a:r>
            <a:r>
              <a:rPr lang="en-US" altLang="fi-FI" sz="3600" dirty="0" err="1" smtClean="0"/>
              <a:t>år</a:t>
            </a:r>
            <a:r>
              <a:rPr lang="en-US" altLang="fi-FI" sz="3600" dirty="0" smtClean="0"/>
              <a:t>)</a:t>
            </a:r>
          </a:p>
        </p:txBody>
      </p:sp>
      <p:graphicFrame>
        <p:nvGraphicFramePr>
          <p:cNvPr id="161823" name="Group 31"/>
          <p:cNvGraphicFramePr>
            <a:graphicFrameLocks noGrp="1"/>
          </p:cNvGraphicFramePr>
          <p:nvPr>
            <p:ph type="tbl" idx="1"/>
          </p:nvPr>
        </p:nvGraphicFramePr>
        <p:xfrm>
          <a:off x="1187450" y="1557338"/>
          <a:ext cx="7153275" cy="4589701"/>
        </p:xfrm>
        <a:graphic>
          <a:graphicData uri="http://schemas.openxmlformats.org/drawingml/2006/table">
            <a:tbl>
              <a:tblPr/>
              <a:tblGrid>
                <a:gridCol w="23844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844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9535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Kandidatarbete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med </a:t>
                      </a: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seminarium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(</a:t>
                      </a: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inom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en-GB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huvudämnet</a:t>
                      </a: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GB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(10 sp)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00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Språk, färdigheter och kommunikation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(20 sp)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Valfria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studier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(15-25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)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Huvudämne, ämnesstudier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(25 sp)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36725"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Gemensamma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studier</a:t>
                      </a:r>
                      <a:r>
                        <a:rPr kumimoji="0" lang="fi-FI" altLang="fi-FI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 100-110 </a:t>
                      </a:r>
                      <a:r>
                        <a:rPr kumimoji="0" lang="fi-FI" altLang="fi-FI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endParaRPr kumimoji="0" lang="fi-FI" altLang="fi-FI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Matematik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20-25 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Fysik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10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IE 5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60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GS i alla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tre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huvudämnen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(25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per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)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Praktik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5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endParaRPr kumimoji="0" lang="fi-FI" altLang="fi-FI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Gill Sans MT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A0002F"/>
                        </a:buClr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Programmering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I  5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sp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(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obligatorisk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för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dem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med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</a:t>
                      </a:r>
                      <a:r>
                        <a:rPr kumimoji="0" lang="fi-FI" altLang="fi-FI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huvudämnet</a:t>
                      </a:r>
                      <a:r>
                        <a:rPr kumimoji="0" lang="fi-FI" altLang="fi-FI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ill Sans MT" pitchFamily="34" charset="0"/>
                        </a:rPr>
                        <a:t> PST)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sv-F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7185" name="Date Placeholder 3"/>
          <p:cNvSpPr>
            <a:spLocks noGrp="1"/>
          </p:cNvSpPr>
          <p:nvPr>
            <p:ph type="dt" sz="quarter" idx="10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906ACB0-F2F2-48E4-83CF-40BB6022A6F2}" type="datetime1">
              <a:rPr lang="sv-FI" altLang="fi-FI"/>
              <a:pPr/>
              <a:t>26-08-2019</a:t>
            </a:fld>
            <a:endParaRPr lang="en-US" altLang="fi-FI"/>
          </a:p>
        </p:txBody>
      </p:sp>
      <p:sp>
        <p:nvSpPr>
          <p:cNvPr id="7186" name="Footer Placeholder 4"/>
          <p:cNvSpPr>
            <a:spLocks noGrp="1"/>
          </p:cNvSpPr>
          <p:nvPr>
            <p:ph type="ftr" sz="quarter" idx="11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r>
              <a:rPr lang="sv-FI" altLang="fi-FI"/>
              <a:t>Fakulteten för naturvetenskaper och teknik</a:t>
            </a:r>
            <a:endParaRPr lang="en-US" altLang="fi-FI"/>
          </a:p>
        </p:txBody>
      </p:sp>
      <p:sp>
        <p:nvSpPr>
          <p:cNvPr id="718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>
            <a:miter lim="800000"/>
            <a:headEnd/>
            <a:tailEnd/>
          </a:ln>
        </p:spPr>
        <p:txBody>
          <a:bodyPr/>
          <a:lstStyle/>
          <a:p>
            <a:fld id="{07DDB586-7CE7-4BD0-A3BA-86961B361328}" type="slidenum">
              <a:rPr lang="en-US" altLang="fi-FI"/>
              <a:pPr/>
              <a:t>7</a:t>
            </a:fld>
            <a:endParaRPr lang="en-US" altLang="fi-FI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15616" y="476250"/>
            <a:ext cx="7704855" cy="720725"/>
          </a:xfrm>
        </p:spPr>
        <p:txBody>
          <a:bodyPr/>
          <a:lstStyle/>
          <a:p>
            <a:pPr eaLnBrk="1" hangingPunct="1">
              <a:defRPr/>
            </a:pPr>
            <a:r>
              <a:rPr lang="sv-FI" dirty="0" smtClean="0"/>
              <a:t>Gemensamma studier (100-110 sp)</a:t>
            </a:r>
            <a:endParaRPr lang="en-US" dirty="0" smtClean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idx="1"/>
          </p:nvPr>
        </p:nvSpPr>
        <p:spPr>
          <a:xfrm>
            <a:off x="1547813" y="1772816"/>
            <a:ext cx="7272337" cy="4608512"/>
          </a:xfrm>
        </p:spPr>
        <p:txBody>
          <a:bodyPr/>
          <a:lstStyle/>
          <a:p>
            <a:r>
              <a:rPr lang="sv-FI" sz="2800" dirty="0" smtClean="0"/>
              <a:t>De gemensamma studierna består av: </a:t>
            </a:r>
          </a:p>
          <a:p>
            <a:pPr lvl="1" eaLnBrk="1" hangingPunct="1"/>
            <a:r>
              <a:rPr lang="sv-FI" sz="2200" dirty="0" smtClean="0"/>
              <a:t>60 sp grundstudier i de tre huvudämnena</a:t>
            </a:r>
          </a:p>
          <a:p>
            <a:pPr lvl="1" eaLnBrk="1" hangingPunct="1"/>
            <a:r>
              <a:rPr lang="sv-FI" sz="2200" dirty="0" smtClean="0"/>
              <a:t>20 sp matematik (25 sp)</a:t>
            </a:r>
          </a:p>
          <a:p>
            <a:pPr lvl="1" eaLnBrk="1" hangingPunct="1"/>
            <a:r>
              <a:rPr lang="sv-FI" sz="2200" dirty="0" smtClean="0"/>
              <a:t>10 sp fysik</a:t>
            </a:r>
          </a:p>
          <a:p>
            <a:pPr lvl="1" eaLnBrk="1" hangingPunct="1"/>
            <a:r>
              <a:rPr lang="sv-FI" sz="2200" dirty="0" smtClean="0"/>
              <a:t>5 sp industriell ekonomi</a:t>
            </a:r>
          </a:p>
          <a:p>
            <a:pPr lvl="1" eaLnBrk="1" hangingPunct="1"/>
            <a:r>
              <a:rPr lang="sv-FI" sz="2200" dirty="0" smtClean="0"/>
              <a:t>5 sp praktik</a:t>
            </a:r>
          </a:p>
          <a:p>
            <a:pPr lvl="1" eaLnBrk="1" hangingPunct="1"/>
            <a:r>
              <a:rPr lang="sv-FI" sz="2200" dirty="0" smtClean="0"/>
              <a:t>(Programmering I  5 sp)</a:t>
            </a:r>
          </a:p>
          <a:p>
            <a:pPr lvl="1" eaLnBrk="1" hangingPunct="1"/>
            <a:endParaRPr lang="sv-FI" sz="2200" dirty="0" smtClean="0"/>
          </a:p>
        </p:txBody>
      </p:sp>
      <p:sp>
        <p:nvSpPr>
          <p:cNvPr id="6146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614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C8CB33F-E8F9-4985-93BC-CD3C34FE0455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FI" dirty="0" smtClean="0"/>
              <a:t>Språk, färdigheter och kommunikation</a:t>
            </a:r>
            <a:endParaRPr lang="sv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sz="2200" dirty="0" smtClean="0"/>
          </a:p>
          <a:p>
            <a:r>
              <a:rPr lang="sv-FI" sz="2200" dirty="0"/>
              <a:t>Akademiska studiefärdigheter 5 sp</a:t>
            </a:r>
          </a:p>
          <a:p>
            <a:r>
              <a:rPr lang="sv-FI" sz="2200" dirty="0"/>
              <a:t>Andra inhemska språket (finska/svenska) 5 sp</a:t>
            </a:r>
          </a:p>
          <a:p>
            <a:r>
              <a:rPr lang="sv-FI" sz="2200" dirty="0" smtClean="0"/>
              <a:t>Främmande språk (engelska)	5 sp</a:t>
            </a:r>
          </a:p>
          <a:p>
            <a:r>
              <a:rPr lang="sv-FI" sz="2200" dirty="0" smtClean="0"/>
              <a:t>Akademisk framställning 5 sp</a:t>
            </a:r>
            <a:endParaRPr lang="sv-FI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sv-FI" smtClean="0"/>
              <a:t>Fakulteten för naturvetenskaper och teknik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6F87F51-9D05-469D-9482-689958A8995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ÅAPPmall">
  <a:themeElements>
    <a:clrScheme name="Akademipower 2007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kademipower 2007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ademipower 2007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ademipower 2007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ademipower 2007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ÅAPPmall</Template>
  <TotalTime>6562</TotalTime>
  <Words>1269</Words>
  <Application>Microsoft Office PowerPoint</Application>
  <PresentationFormat>On-screen Show (4:3)</PresentationFormat>
  <Paragraphs>278</Paragraphs>
  <Slides>36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1" baseType="lpstr">
      <vt:lpstr>Arial</vt:lpstr>
      <vt:lpstr>Gill Sans MT</vt:lpstr>
      <vt:lpstr>Palatino Linotype</vt:lpstr>
      <vt:lpstr>Wingdings</vt:lpstr>
      <vt:lpstr>ÅAPPmall</vt:lpstr>
      <vt:lpstr>VÄLKOMMEN  till  fakulteten för naturvetenskaper och teknik  utbildningslinjen för  kemi- och processteknik</vt:lpstr>
      <vt:lpstr>  </vt:lpstr>
      <vt:lpstr>Studieorienteringsprogrammet</vt:lpstr>
      <vt:lpstr>Studiepersonal vid fakultetskansliet (öppet 9-15)</vt:lpstr>
      <vt:lpstr>Studentexpeditionen</vt:lpstr>
      <vt:lpstr>Läsåret, terminer och perioder</vt:lpstr>
      <vt:lpstr>Teknologie kandidat (180 sp, 3 år)</vt:lpstr>
      <vt:lpstr>Gemensamma studier (100-110 sp)</vt:lpstr>
      <vt:lpstr>Språk, färdigheter och kommunikation</vt:lpstr>
      <vt:lpstr>Huvudämne</vt:lpstr>
      <vt:lpstr>praktik</vt:lpstr>
      <vt:lpstr>Valfria studier (15-25 sp)</vt:lpstr>
      <vt:lpstr>Terminologi</vt:lpstr>
      <vt:lpstr>STUDIEHANDBOKEN</vt:lpstr>
      <vt:lpstr>Följ den rekommenderade studiegången!</vt:lpstr>
      <vt:lpstr>Studieplaneringsverktyget</vt:lpstr>
      <vt:lpstr>TENTAMINA</vt:lpstr>
      <vt:lpstr>PowerPoint Presentation</vt:lpstr>
      <vt:lpstr>Tillgodoräknanden</vt:lpstr>
      <vt:lpstr>Tillgänglighet</vt:lpstr>
      <vt:lpstr>Påminnelser</vt:lpstr>
      <vt:lpstr>Tutorer</vt:lpstr>
      <vt:lpstr>EGENLÄRARE</vt:lpstr>
      <vt:lpstr>Viktiga nätsidor</vt:lpstr>
      <vt:lpstr>Frågor, problem?</vt:lpstr>
      <vt:lpstr>PowerPoint Presentation</vt:lpstr>
      <vt:lpstr>PowerPoint Presentation</vt:lpstr>
      <vt:lpstr>Arkens aula 11.9 kl 11-13</vt:lpstr>
      <vt:lpstr>Studiepsykologerna</vt:lpstr>
      <vt:lpstr>Studiepsykologerna kan hjälpa dig då du kämpar med </vt:lpstr>
      <vt:lpstr>När kontakta studiepsykolog och när studenthälsan?</vt:lpstr>
      <vt:lpstr>Gå in och kolla på vårt material</vt:lpstr>
      <vt:lpstr>Studiepsykologernas kontaktuppgifter</vt:lpstr>
      <vt:lpstr> </vt:lpstr>
      <vt:lpstr>Svara på följande frågor</vt:lpstr>
      <vt:lpstr>PowerPoint Presentation</vt:lpstr>
    </vt:vector>
  </TitlesOfParts>
  <Company>Åbo Akademi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Studieuppläggning –     datateknik     kemiteknik</dc:title>
  <dc:creator>pikallio</dc:creator>
  <cp:lastModifiedBy>Kerstin Fagerström</cp:lastModifiedBy>
  <cp:revision>113</cp:revision>
  <cp:lastPrinted>2018-08-16T05:39:07Z</cp:lastPrinted>
  <dcterms:created xsi:type="dcterms:W3CDTF">2010-08-18T08:50:26Z</dcterms:created>
  <dcterms:modified xsi:type="dcterms:W3CDTF">2019-08-26T09:32:04Z</dcterms:modified>
</cp:coreProperties>
</file>