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78" r:id="rId4"/>
    <p:sldId id="279" r:id="rId5"/>
    <p:sldId id="287" r:id="rId6"/>
    <p:sldId id="262" r:id="rId7"/>
    <p:sldId id="265" r:id="rId8"/>
    <p:sldId id="272" r:id="rId9"/>
    <p:sldId id="288" r:id="rId10"/>
    <p:sldId id="270" r:id="rId11"/>
    <p:sldId id="275" r:id="rId12"/>
    <p:sldId id="289" r:id="rId13"/>
    <p:sldId id="280" r:id="rId14"/>
    <p:sldId id="266" r:id="rId15"/>
    <p:sldId id="273" r:id="rId16"/>
    <p:sldId id="267" r:id="rId17"/>
    <p:sldId id="274" r:id="rId18"/>
    <p:sldId id="281" r:id="rId19"/>
    <p:sldId id="282" r:id="rId20"/>
    <p:sldId id="283" r:id="rId21"/>
    <p:sldId id="284" r:id="rId22"/>
    <p:sldId id="285" r:id="rId23"/>
    <p:sldId id="286" r:id="rId24"/>
    <p:sldId id="269" r:id="rId25"/>
  </p:sldIdLst>
  <p:sldSz cx="9144000" cy="6858000" type="screen4x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2">
          <p15:clr>
            <a:srgbClr val="A4A3A4"/>
          </p15:clr>
        </p15:guide>
        <p15:guide id="2" orient="horz" pos="2742">
          <p15:clr>
            <a:srgbClr val="A4A3A4"/>
          </p15:clr>
        </p15:guide>
        <p15:guide id="3" orient="horz" pos="2823">
          <p15:clr>
            <a:srgbClr val="A4A3A4"/>
          </p15:clr>
        </p15:guide>
        <p15:guide id="4" orient="horz" pos="3748">
          <p15:clr>
            <a:srgbClr val="A4A3A4"/>
          </p15:clr>
        </p15:guide>
        <p15:guide id="5" orient="horz" pos="1499">
          <p15:clr>
            <a:srgbClr val="A4A3A4"/>
          </p15:clr>
        </p15:guide>
        <p15:guide id="6" orient="horz" pos="1584">
          <p15:clr>
            <a:srgbClr val="A4A3A4"/>
          </p15:clr>
        </p15:guide>
        <p15:guide id="7" pos="466">
          <p15:clr>
            <a:srgbClr val="A4A3A4"/>
          </p15:clr>
        </p15:guide>
        <p15:guide id="8" pos="4062">
          <p15:clr>
            <a:srgbClr val="A4A3A4"/>
          </p15:clr>
        </p15:guide>
        <p15:guide id="9" pos="5295">
          <p15:clr>
            <a:srgbClr val="A4A3A4"/>
          </p15:clr>
        </p15:guide>
        <p15:guide id="10" pos="4150">
          <p15:clr>
            <a:srgbClr val="A4A3A4"/>
          </p15:clr>
        </p15:guide>
        <p15:guide id="11" pos="1696">
          <p15:clr>
            <a:srgbClr val="A4A3A4"/>
          </p15:clr>
        </p15:guide>
        <p15:guide id="12" pos="2836">
          <p15:clr>
            <a:srgbClr val="A4A3A4"/>
          </p15:clr>
        </p15:guide>
        <p15:guide id="13" pos="1606">
          <p15:clr>
            <a:srgbClr val="A4A3A4"/>
          </p15:clr>
        </p15:guide>
        <p15:guide id="14" pos="29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F09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 autoAdjust="0"/>
    <p:restoredTop sz="94639" autoAdjust="0"/>
  </p:normalViewPr>
  <p:slideViewPr>
    <p:cSldViewPr snapToObjects="1">
      <p:cViewPr varScale="1">
        <p:scale>
          <a:sx n="73" d="100"/>
          <a:sy n="73" d="100"/>
        </p:scale>
        <p:origin x="1416" y="66"/>
      </p:cViewPr>
      <p:guideLst>
        <p:guide orient="horz" pos="362"/>
        <p:guide orient="horz" pos="2742"/>
        <p:guide orient="horz" pos="2823"/>
        <p:guide orient="horz" pos="3748"/>
        <p:guide orient="horz" pos="1499"/>
        <p:guide orient="horz" pos="1584"/>
        <p:guide pos="466"/>
        <p:guide pos="4062"/>
        <p:guide pos="5295"/>
        <p:guide pos="4150"/>
        <p:guide pos="1696"/>
        <p:guide pos="2836"/>
        <p:guide pos="1606"/>
        <p:guide pos="29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2" d="100"/>
        <a:sy n="11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0AA1E-DD21-6648-B137-6B29616C0733}" type="datetimeFigureOut">
              <a:rPr lang="fi-FI" smtClean="0"/>
              <a:pPr/>
              <a:t>20.8.2019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08CC0-214B-B346-91B0-786D92525CD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4372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A99C67-D84B-134F-A431-517186126448}" type="datetimeFigureOut">
              <a:rPr lang="fi-FI" smtClean="0"/>
              <a:pPr/>
              <a:t>20.8.2019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C4868-6D62-304A-81AF-3DBAAEA24DA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8011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824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75305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07464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82869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94170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49921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56747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38753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67438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56558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1673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13210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98142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95431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51738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560743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626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952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5755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8370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4218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9226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5882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765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5576" y="2492896"/>
            <a:ext cx="7641364" cy="1512168"/>
          </a:xfrm>
          <a:ln>
            <a:noFill/>
          </a:ln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4500" b="0" i="0">
                <a:latin typeface="Arial"/>
                <a:cs typeface="Arial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55576" y="4149080"/>
            <a:ext cx="7650236" cy="1182325"/>
          </a:xfrm>
          <a:ln>
            <a:noFill/>
          </a:ln>
        </p:spPr>
        <p:txBody>
          <a:bodyPr lIns="0" tIns="0" rIns="0" bIns="0">
            <a:normAutofit/>
          </a:bodyPr>
          <a:lstStyle>
            <a:lvl1pPr marL="0" indent="0" algn="l">
              <a:lnSpc>
                <a:spcPct val="100000"/>
              </a:lnSpc>
              <a:buNone/>
              <a:defRPr sz="2600" b="0" i="0" cap="none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subtitle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551A3-70FC-400C-AE13-E47B30B2EBE8}" type="datetime1">
              <a:rPr lang="sv-FI" smtClean="0"/>
              <a:t>20-08-2019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302" y="6376243"/>
            <a:ext cx="35989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5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86050" y="574675"/>
            <a:ext cx="5718362" cy="1770591"/>
          </a:xfrm>
          <a:ln>
            <a:noFill/>
          </a:ln>
        </p:spPr>
        <p:txBody>
          <a:bodyPr>
            <a:normAutofit/>
          </a:bodyPr>
          <a:lstStyle>
            <a:lvl1pPr>
              <a:lnSpc>
                <a:spcPct val="90000"/>
              </a:lnSpc>
              <a:defRPr sz="3500" b="0" i="0">
                <a:latin typeface="Arial"/>
                <a:cs typeface="Arial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39775" y="2345266"/>
            <a:ext cx="7666038" cy="3820037"/>
          </a:xfrm>
          <a:ln>
            <a:noFill/>
          </a:ln>
        </p:spPr>
        <p:txBody>
          <a:bodyPr lIns="0" tIns="0" rIns="0" bIns="0" anchor="t" anchorCtr="0"/>
          <a:lstStyle>
            <a:lvl1pPr marL="342900" indent="-342900">
              <a:buFont typeface="Wingdings" charset="2"/>
              <a:buChar char="§"/>
              <a:defRPr/>
            </a:lvl1pPr>
          </a:lstStyle>
          <a:p>
            <a:pPr lvl="0"/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endParaRPr lang="fi-FI" dirty="0" smtClean="0"/>
          </a:p>
          <a:p>
            <a:pPr lvl="1"/>
            <a:r>
              <a:rPr lang="fi-FI" dirty="0" smtClean="0"/>
              <a:t>Second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2"/>
            <a:r>
              <a:rPr lang="fi-FI" dirty="0" smtClean="0"/>
              <a:t>Third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3"/>
            <a:r>
              <a:rPr lang="fi-FI" dirty="0" err="1" smtClean="0"/>
              <a:t>Fourth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C1CE-1AC4-4791-AA65-AB6B4B5C80F9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kstiruutu 6"/>
          <p:cNvSpPr txBox="1"/>
          <p:nvPr userDrawn="1"/>
        </p:nvSpPr>
        <p:spPr>
          <a:xfrm>
            <a:off x="300567" y="61425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302" y="6376243"/>
            <a:ext cx="35989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762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CF27-E7E8-4252-A7E7-D8D5B6E14388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746124" y="2420888"/>
            <a:ext cx="3768725" cy="3529062"/>
          </a:xfrm>
        </p:spPr>
        <p:txBody>
          <a:bodyPr/>
          <a:lstStyle>
            <a:lvl1pPr>
              <a:defRPr sz="2000">
                <a:latin typeface="Palatino Linotype"/>
                <a:cs typeface="Palatino Linotype"/>
              </a:defRPr>
            </a:lvl1pPr>
            <a:lvl2pPr>
              <a:defRPr sz="1800">
                <a:latin typeface="Palatino Linotype"/>
                <a:cs typeface="Palatino Linotype"/>
              </a:defRPr>
            </a:lvl2pPr>
            <a:lvl3pPr>
              <a:defRPr sz="1600">
                <a:latin typeface="Palatino Linotype"/>
                <a:cs typeface="Palatino Linotype"/>
              </a:defRPr>
            </a:lvl3pPr>
            <a:lvl4pPr>
              <a:defRPr sz="1800"/>
            </a:lvl4pPr>
            <a:lvl5pPr marL="1828800" indent="0"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r>
              <a:rPr lang="fi-FI" dirty="0" smtClean="0"/>
              <a:t> </a:t>
            </a:r>
          </a:p>
          <a:p>
            <a:pPr lvl="1"/>
            <a:r>
              <a:rPr lang="fi-FI" dirty="0" smtClean="0"/>
              <a:t>Second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2"/>
            <a:r>
              <a:rPr lang="fi-FI" dirty="0" smtClean="0"/>
              <a:t>Third </a:t>
            </a:r>
            <a:r>
              <a:rPr lang="fi-FI" dirty="0" err="1" smtClean="0"/>
              <a:t>level</a:t>
            </a:r>
            <a:endParaRPr lang="fi-FI" dirty="0" smtClean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2686050" y="574675"/>
            <a:ext cx="5718362" cy="180498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3500" b="0" i="0">
                <a:latin typeface="Arial"/>
                <a:cs typeface="Arial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646613" y="2514600"/>
            <a:ext cx="3759199" cy="34353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Picture</a:t>
            </a: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302" y="6376243"/>
            <a:ext cx="35989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97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46125" y="2514600"/>
            <a:ext cx="7659688" cy="36507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Horizontal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5610B-0C3E-4E15-80C0-739BD47DCA5C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2686050" y="574676"/>
            <a:ext cx="5718362" cy="180498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3500" b="0" i="0">
                <a:latin typeface="Arial"/>
                <a:cs typeface="Arial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302" y="6376243"/>
            <a:ext cx="35989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38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5576" y="2492896"/>
            <a:ext cx="7641364" cy="1512168"/>
          </a:xfrm>
        </p:spPr>
        <p:txBody>
          <a:bodyPr anchor="t" anchorCtr="0">
            <a:noAutofit/>
          </a:bodyPr>
          <a:lstStyle>
            <a:lvl1pPr algn="ctr">
              <a:lnSpc>
                <a:spcPct val="100000"/>
              </a:lnSpc>
              <a:defRPr sz="4500" b="0" i="0">
                <a:latin typeface="Arial"/>
                <a:cs typeface="Arial"/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3CB9C-4458-4C05-8D6C-60E70189B375}" type="datetime1">
              <a:rPr lang="sv-FI" smtClean="0"/>
              <a:t>20-08-2019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302" y="6376243"/>
            <a:ext cx="35989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780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047127" y="2421467"/>
            <a:ext cx="705547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3836" y="2560320"/>
            <a:ext cx="3538728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6008" y="2560320"/>
            <a:ext cx="3538728" cy="33101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F7988-27AB-4241-A3FB-7E364F923B0D}" type="datetimeFigureOut">
              <a:rPr lang="sv-FI" smtClean="0"/>
              <a:t>20-08-2019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856A8-C10A-468F-A315-73857ACB8D73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9657457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12"/>
          <p:cNvSpPr/>
          <p:nvPr/>
        </p:nvSpPr>
        <p:spPr>
          <a:xfrm>
            <a:off x="-7471" y="6283280"/>
            <a:ext cx="9166411" cy="5847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5" name="Kuva 14" descr="Sigill_ai_vektor_gul65pros.png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81" b="71460"/>
          <a:stretch/>
        </p:blipFill>
        <p:spPr>
          <a:xfrm>
            <a:off x="395536" y="6284836"/>
            <a:ext cx="2951565" cy="583200"/>
          </a:xfrm>
          <a:prstGeom prst="rect">
            <a:avLst/>
          </a:prstGeom>
        </p:spPr>
      </p:pic>
      <p:sp>
        <p:nvSpPr>
          <p:cNvPr id="11" name="Suorakulmio 10"/>
          <p:cNvSpPr/>
          <p:nvPr/>
        </p:nvSpPr>
        <p:spPr>
          <a:xfrm>
            <a:off x="107504" y="116632"/>
            <a:ext cx="2437259" cy="226303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effectLst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9411" y="470647"/>
            <a:ext cx="5707529" cy="1934882"/>
          </a:xfrm>
          <a:prstGeom prst="rect">
            <a:avLst/>
          </a:prstGeom>
          <a:ln w="3175" cmpd="sng">
            <a:noFill/>
          </a:ln>
        </p:spPr>
        <p:txBody>
          <a:bodyPr vert="horz" wrap="square" lIns="0" tIns="0" rIns="0" bIns="0" rtlCol="0" anchor="t" anchorCtr="0">
            <a:normAutofit/>
          </a:bodyPr>
          <a:lstStyle/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624" y="2525059"/>
            <a:ext cx="7658753" cy="3424222"/>
          </a:xfrm>
          <a:prstGeom prst="rect">
            <a:avLst/>
          </a:prstGeom>
          <a:ln w="3175" cmpd="sng">
            <a:noFill/>
          </a:ln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text</a:t>
            </a:r>
            <a:r>
              <a:rPr lang="fi-FI" dirty="0" smtClean="0"/>
              <a:t> </a:t>
            </a:r>
            <a:r>
              <a:rPr lang="fi-FI" dirty="0" err="1" smtClean="0"/>
              <a:t>styles</a:t>
            </a:r>
            <a:endParaRPr lang="fi-FI" dirty="0" smtClean="0"/>
          </a:p>
          <a:p>
            <a:pPr lvl="1"/>
            <a:r>
              <a:rPr lang="fi-FI" dirty="0" smtClean="0"/>
              <a:t>Second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2"/>
            <a:r>
              <a:rPr lang="fi-FI" dirty="0" smtClean="0"/>
              <a:t>Third </a:t>
            </a:r>
            <a:r>
              <a:rPr lang="fi-FI" dirty="0" err="1" smtClean="0"/>
              <a:t>level</a:t>
            </a:r>
            <a:endParaRPr lang="fi-FI" dirty="0" smtClean="0"/>
          </a:p>
          <a:p>
            <a:pPr lvl="3"/>
            <a:r>
              <a:rPr lang="fi-FI" dirty="0" err="1" smtClean="0"/>
              <a:t>Fourth</a:t>
            </a:r>
            <a:r>
              <a:rPr lang="fi-FI" dirty="0" smtClean="0"/>
              <a:t> </a:t>
            </a:r>
            <a:r>
              <a:rPr lang="fi-FI" dirty="0" err="1" smtClean="0"/>
              <a:t>level</a:t>
            </a:r>
            <a:endParaRPr lang="fi-FI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92280" y="6376243"/>
            <a:ext cx="792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E5EE8A59-64D9-4E1E-B94A-9A53E9DBBD88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28384" y="6376243"/>
            <a:ext cx="3774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BB6090E5-003B-8F44-964F-FA902A5221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4" descr="aalogobasic4c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39" y="560823"/>
            <a:ext cx="888313" cy="926114"/>
          </a:xfrm>
          <a:prstGeom prst="rect">
            <a:avLst/>
          </a:prstGeom>
        </p:spPr>
      </p:pic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302" y="6376243"/>
            <a:ext cx="35989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69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7" r:id="rId4"/>
    <p:sldLayoutId id="2147483659" r:id="rId5"/>
    <p:sldLayoutId id="2147483660" r:id="rId6"/>
  </p:sldLayoutIdLst>
  <p:hf hdr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4000" b="0" i="0" kern="1200" cap="none" spc="0" normalizeH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Font typeface="Wingdings" charset="2"/>
        <a:buChar char="§"/>
        <a:defRPr sz="2500" kern="1200" spc="0">
          <a:solidFill>
            <a:schemeClr val="tx1"/>
          </a:solidFill>
          <a:latin typeface="Palatino Linotype"/>
          <a:ea typeface="+mn-ea"/>
          <a:cs typeface="Palatino Linotype"/>
        </a:defRPr>
      </a:lvl1pPr>
      <a:lvl2pPr marL="742950" indent="-285750" algn="l" defTabSz="4572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Font typeface="Wingdings" charset="2"/>
        <a:buChar char="§"/>
        <a:defRPr sz="2200" kern="1200">
          <a:solidFill>
            <a:schemeClr val="tx1"/>
          </a:solidFill>
          <a:latin typeface="Palatino Linotype"/>
          <a:ea typeface="+mn-ea"/>
          <a:cs typeface="Palatino Linotype"/>
        </a:defRPr>
      </a:lvl2pPr>
      <a:lvl3pPr marL="1143000" indent="-228600" algn="l" defTabSz="4572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Font typeface="Wingdings" charset="2"/>
        <a:buChar char="§"/>
        <a:defRPr sz="1800" kern="1200">
          <a:solidFill>
            <a:schemeClr val="tx1"/>
          </a:solidFill>
          <a:latin typeface="Palatino Linotype"/>
          <a:ea typeface="+mn-ea"/>
          <a:cs typeface="Palatino Linotype"/>
        </a:defRPr>
      </a:lvl3pPr>
      <a:lvl4pPr marL="1600200" indent="-228600" algn="l" defTabSz="457200" rtl="0" eaLnBrk="1" latinLnBrk="0" hangingPunct="1">
        <a:lnSpc>
          <a:spcPct val="120000"/>
        </a:lnSpc>
        <a:spcBef>
          <a:spcPts val="0"/>
        </a:spcBef>
        <a:spcAft>
          <a:spcPts val="600"/>
        </a:spcAft>
        <a:buFont typeface="Wingdings" charset="2"/>
        <a:buChar char="§"/>
        <a:defRPr sz="1600" kern="1200">
          <a:solidFill>
            <a:schemeClr val="tx1"/>
          </a:solidFill>
          <a:latin typeface="Palatino Linotype"/>
          <a:ea typeface="+mn-ea"/>
          <a:cs typeface="Palatino Linotype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Palatino"/>
          <a:ea typeface="+mn-ea"/>
          <a:cs typeface="Palatin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tudiehandboken.abo.fi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tudent.abo.fi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studiehandboken.abo.fi/" TargetMode="External"/><Relationship Id="rId7" Type="http://schemas.openxmlformats.org/officeDocument/2006/relationships/hyperlink" Target="https://www.abo.fi/fakultet/fnt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bo.fi/studera-hos-oss/du-som-redan-studerar/studieinformation/" TargetMode="External"/><Relationship Id="rId5" Type="http://schemas.openxmlformats.org/officeDocument/2006/relationships/hyperlink" Target="https://www.abo.fi/" TargetMode="External"/><Relationship Id="rId4" Type="http://schemas.openxmlformats.org/officeDocument/2006/relationships/hyperlink" Target="https://student.abo.fi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Fornamn.efternamn@abo.fi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helpdesk@abo.fi" TargetMode="External"/><Relationship Id="rId5" Type="http://schemas.openxmlformats.org/officeDocument/2006/relationships/hyperlink" Target="mailto:studinfo@abo.fi" TargetMode="External"/><Relationship Id="rId4" Type="http://schemas.openxmlformats.org/officeDocument/2006/relationships/hyperlink" Target="mailto:fnt-studieradgivare@abo.fi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ths.fi/sv/kontaktuppgifter/verksamhetsstallen/abo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oldwww.abo.fi/student/studiepsykolog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ldwww.abo.fi/student/studieteknik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studiepsykolog@abo.fi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>
          <a:xfrm>
            <a:off x="827584" y="836712"/>
            <a:ext cx="8193185" cy="2232248"/>
          </a:xfrm>
        </p:spPr>
        <p:txBody>
          <a:bodyPr/>
          <a:lstStyle/>
          <a:p>
            <a:pPr algn="ctr"/>
            <a:r>
              <a:rPr lang="fi-FI" sz="4400" dirty="0" smtClean="0">
                <a:solidFill>
                  <a:srgbClr val="9F0926"/>
                </a:solidFill>
                <a:latin typeface="Palatino Linotype" pitchFamily="18" charset="0"/>
              </a:rPr>
              <a:t>VÄLKOMMEN </a:t>
            </a:r>
            <a:br>
              <a:rPr lang="fi-FI" sz="4400" dirty="0" smtClean="0">
                <a:solidFill>
                  <a:srgbClr val="9F0926"/>
                </a:solidFill>
                <a:latin typeface="Palatino Linotype" pitchFamily="18" charset="0"/>
              </a:rPr>
            </a:br>
            <a:r>
              <a:rPr lang="fi-FI" sz="4400" dirty="0" smtClean="0">
                <a:solidFill>
                  <a:srgbClr val="9F0926"/>
                </a:solidFill>
                <a:latin typeface="Palatino Linotype" pitchFamily="18" charset="0"/>
              </a:rPr>
              <a:t>till fakulteten för naturvetenskaper och teknik!</a:t>
            </a:r>
            <a:br>
              <a:rPr lang="fi-FI" sz="4400" dirty="0" smtClean="0">
                <a:solidFill>
                  <a:srgbClr val="9F0926"/>
                </a:solidFill>
                <a:latin typeface="Palatino Linotype" pitchFamily="18" charset="0"/>
              </a:rPr>
            </a:br>
            <a:r>
              <a:rPr lang="fi-FI" sz="4400" dirty="0">
                <a:latin typeface="Palatino Linotype" pitchFamily="18" charset="0"/>
              </a:rPr>
              <a:t/>
            </a:r>
            <a:br>
              <a:rPr lang="fi-FI" sz="4400" dirty="0">
                <a:latin typeface="Palatino Linotype" pitchFamily="18" charset="0"/>
              </a:rPr>
            </a:br>
            <a:r>
              <a:rPr lang="fi-FI" sz="2800" dirty="0" smtClean="0">
                <a:latin typeface="Palatino Linotype" pitchFamily="18" charset="0"/>
              </a:rPr>
              <a:t>27.8.2019</a:t>
            </a:r>
            <a:r>
              <a:rPr lang="fi-FI" sz="4000" dirty="0" smtClean="0">
                <a:latin typeface="Palatino Linotype" pitchFamily="18" charset="0"/>
              </a:rPr>
              <a:t/>
            </a:r>
            <a:br>
              <a:rPr lang="fi-FI" sz="4000" dirty="0" smtClean="0">
                <a:latin typeface="Palatino Linotype" pitchFamily="18" charset="0"/>
              </a:rPr>
            </a:br>
            <a:r>
              <a:rPr lang="fi-FI" sz="2800" dirty="0" smtClean="0">
                <a:latin typeface="Palatino Linotype" pitchFamily="18" charset="0"/>
              </a:rPr>
              <a:t>Utbildningslinjen för informationsteknologi</a:t>
            </a:r>
            <a:br>
              <a:rPr lang="fi-FI" sz="2800" dirty="0" smtClean="0">
                <a:latin typeface="Palatino Linotype" pitchFamily="18" charset="0"/>
              </a:rPr>
            </a:br>
            <a:r>
              <a:rPr lang="fi-FI" sz="2800" dirty="0" smtClean="0">
                <a:latin typeface="Palatino Linotype" pitchFamily="18" charset="0"/>
              </a:rPr>
              <a:t/>
            </a:r>
            <a:br>
              <a:rPr lang="fi-FI" sz="2800" dirty="0" smtClean="0">
                <a:latin typeface="Palatino Linotype" pitchFamily="18" charset="0"/>
              </a:rPr>
            </a:br>
            <a:endParaRPr lang="fi-FI" sz="2800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>
          <a:xfrm>
            <a:off x="1763688" y="5085184"/>
            <a:ext cx="6408712" cy="504056"/>
          </a:xfrm>
        </p:spPr>
        <p:txBody>
          <a:bodyPr>
            <a:normAutofit/>
          </a:bodyPr>
          <a:lstStyle/>
          <a:p>
            <a:pPr algn="ctr"/>
            <a:r>
              <a:rPr lang="fi-FI" sz="2400" dirty="0" smtClean="0">
                <a:latin typeface="Palatino Linotype" pitchFamily="18" charset="0"/>
              </a:rPr>
              <a:t>Studierådgivare Jessica Lindroos</a:t>
            </a:r>
          </a:p>
          <a:p>
            <a:pPr algn="ctr"/>
            <a:endParaRPr lang="fi-FI" sz="2400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29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050" y="574675"/>
            <a:ext cx="5718362" cy="766093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Studiehandboken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628800"/>
            <a:ext cx="7666038" cy="4464495"/>
          </a:xfrm>
        </p:spPr>
        <p:txBody>
          <a:bodyPr>
            <a:normAutofit/>
          </a:bodyPr>
          <a:lstStyle/>
          <a:p>
            <a:r>
              <a:rPr lang="sv-FI" sz="1800" dirty="0" smtClean="0">
                <a:hlinkClick r:id="rId3"/>
              </a:rPr>
              <a:t>http</a:t>
            </a:r>
            <a:r>
              <a:rPr lang="sv-FI" sz="1800" dirty="0">
                <a:hlinkClick r:id="rId3"/>
              </a:rPr>
              <a:t>://studiehandboken.abo.fi</a:t>
            </a:r>
            <a:r>
              <a:rPr lang="sv-FI" sz="1800" dirty="0" smtClean="0">
                <a:hlinkClick r:id="rId3"/>
              </a:rPr>
              <a:t>/</a:t>
            </a:r>
            <a:r>
              <a:rPr lang="sv-FI" sz="1800" dirty="0" smtClean="0"/>
              <a:t> </a:t>
            </a:r>
            <a:endParaRPr lang="sv-FI" sz="1800" dirty="0"/>
          </a:p>
          <a:p>
            <a:endParaRPr lang="sv-FI" sz="1800" dirty="0"/>
          </a:p>
          <a:p>
            <a:r>
              <a:rPr lang="sv-FI" sz="1800" dirty="0" smtClean="0"/>
              <a:t>Här framgår </a:t>
            </a:r>
            <a:r>
              <a:rPr lang="sv-FI" sz="1800" b="1" dirty="0" smtClean="0"/>
              <a:t>examensstrukturen, </a:t>
            </a:r>
            <a:r>
              <a:rPr lang="sv-FI" sz="1800" dirty="0" smtClean="0"/>
              <a:t>dvs vilka delar examen består av, vad som är obligatoriskt och </a:t>
            </a:r>
            <a:r>
              <a:rPr lang="sv-FI" sz="1800" dirty="0" smtClean="0"/>
              <a:t>valbart (det vi just gått igenom)</a:t>
            </a:r>
            <a:r>
              <a:rPr lang="sv-FI" sz="1800" dirty="0" smtClean="0"/>
              <a:t/>
            </a:r>
            <a:br>
              <a:rPr lang="sv-FI" sz="1800" dirty="0" smtClean="0"/>
            </a:br>
            <a:endParaRPr lang="sv-FI" sz="1800" dirty="0" smtClean="0"/>
          </a:p>
          <a:p>
            <a:r>
              <a:rPr lang="sv-FI" sz="1800" dirty="0"/>
              <a:t>Det finns en </a:t>
            </a:r>
            <a:r>
              <a:rPr lang="sv-FI" sz="1800" b="1" dirty="0"/>
              <a:t>rekommenderad studiegång </a:t>
            </a:r>
            <a:r>
              <a:rPr lang="sv-FI" sz="1800" dirty="0"/>
              <a:t>för varje examen.</a:t>
            </a:r>
            <a:br>
              <a:rPr lang="sv-FI" sz="1800" dirty="0"/>
            </a:br>
            <a:r>
              <a:rPr lang="sv-FI" sz="1800" dirty="0" smtClean="0"/>
              <a:t>Genom att följa den avlägger man kurserna i rätt ordning (får rätt förkunskaper) och minimerar risken för kurskrockar.</a:t>
            </a:r>
          </a:p>
          <a:p>
            <a:endParaRPr lang="sv-FI" sz="1800" dirty="0" smtClean="0"/>
          </a:p>
          <a:p>
            <a:r>
              <a:rPr lang="sv-FI" sz="1800" dirty="0" smtClean="0"/>
              <a:t>Kursnamnen är länkar, där du får fram den allmänna kursbeskrivningen och årets kursversion (när och var kursen är schemalagd, vem som är lärare...)</a:t>
            </a:r>
          </a:p>
          <a:p>
            <a:endParaRPr lang="sv-FI" sz="2000" dirty="0" smtClean="0"/>
          </a:p>
          <a:p>
            <a:endParaRPr lang="sv-FI" sz="2000" dirty="0"/>
          </a:p>
          <a:p>
            <a:endParaRPr lang="sv-FI" sz="20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B770-7EA3-4966-BCC6-45F6DB7F5E1E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23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Studieplaneringsverktyget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700808"/>
            <a:ext cx="7666038" cy="4675435"/>
          </a:xfrm>
        </p:spPr>
        <p:txBody>
          <a:bodyPr>
            <a:normAutofit lnSpcReduction="10000"/>
          </a:bodyPr>
          <a:lstStyle/>
          <a:p>
            <a:r>
              <a:rPr lang="sv-FI" sz="1800" dirty="0">
                <a:hlinkClick r:id="rId3"/>
              </a:rPr>
              <a:t>http://student.abo.fi</a:t>
            </a:r>
            <a:r>
              <a:rPr lang="sv-FI" sz="1800" dirty="0"/>
              <a:t>, allmänt kallat </a:t>
            </a:r>
            <a:r>
              <a:rPr lang="sv-FI" sz="1800" dirty="0" err="1"/>
              <a:t>Peppi</a:t>
            </a:r>
            <a:r>
              <a:rPr lang="sv-FI" sz="1800" dirty="0"/>
              <a:t>.</a:t>
            </a:r>
          </a:p>
          <a:p>
            <a:r>
              <a:rPr lang="sv-FI" sz="1800" b="1" dirty="0"/>
              <a:t>Min kurslista: </a:t>
            </a:r>
            <a:r>
              <a:rPr lang="sv-FI" sz="1800" dirty="0"/>
              <a:t>din individuella studieplan (ISP), dvs examenstrukturen där du väljer dina valfria studier och biämnen. Här anmäler du dig till kurser och tenter samt skriver ut ett inofficiellt studieutdrag. </a:t>
            </a:r>
          </a:p>
          <a:p>
            <a:r>
              <a:rPr lang="sv-FI" sz="1800" dirty="0"/>
              <a:t>(Prestationsutdrag: onödig funktion, du klarar dig med Min kurslista)</a:t>
            </a:r>
          </a:p>
          <a:p>
            <a:r>
              <a:rPr lang="sv-FI" sz="1800" b="1" dirty="0"/>
              <a:t>Bokningar: </a:t>
            </a:r>
            <a:r>
              <a:rPr lang="sv-FI" sz="1800" dirty="0"/>
              <a:t>schemat/läsordningen som baseras på dina kursanmälningar. </a:t>
            </a:r>
          </a:p>
          <a:p>
            <a:r>
              <a:rPr lang="sv-FI" sz="1800" b="1" dirty="0"/>
              <a:t>Profil: </a:t>
            </a:r>
            <a:r>
              <a:rPr lang="sv-FI" sz="1800" dirty="0"/>
              <a:t>dina person- och studierättsuppgifter. Läs igenom, redigera det du kommer åt, meddela oss om något du inte kommer åt att ändra själv är fel.</a:t>
            </a:r>
          </a:p>
          <a:p>
            <a:r>
              <a:rPr lang="sv-FI" sz="1800" b="1" dirty="0"/>
              <a:t>Terminsanmälan: </a:t>
            </a:r>
            <a:r>
              <a:rPr lang="sv-FI" sz="1800" dirty="0"/>
              <a:t>här gör du nästa år din närvaro/frånvaroanmälan.</a:t>
            </a:r>
          </a:p>
          <a:p>
            <a:r>
              <a:rPr lang="sv-FI" sz="1800" b="1" dirty="0"/>
              <a:t>JOO-studier: </a:t>
            </a:r>
            <a:r>
              <a:rPr lang="sv-FI" sz="1800" dirty="0"/>
              <a:t>anhållan om studierätt för enskilda kurser vid andra universitet</a:t>
            </a:r>
          </a:p>
          <a:p>
            <a:pPr marL="0" indent="0">
              <a:buNone/>
            </a:pPr>
            <a:endParaRPr lang="sv-FI" sz="2000" dirty="0" smtClean="0"/>
          </a:p>
          <a:p>
            <a:endParaRPr lang="sv-FI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9E4F-4115-43B9-8570-670E052F9535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17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Studierådgivning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700808"/>
            <a:ext cx="7666038" cy="4464495"/>
          </a:xfrm>
        </p:spPr>
        <p:txBody>
          <a:bodyPr>
            <a:normAutofit/>
          </a:bodyPr>
          <a:lstStyle/>
          <a:p>
            <a:r>
              <a:rPr lang="sv-FI" sz="1800" dirty="0"/>
              <a:t>Korta ärenden (hämta ett officiellt studieutdrag, lämna in studieutdrag från andra universitet för att få kurserna tillgodoräknade, ställa en fråga) sköts som </a:t>
            </a:r>
            <a:r>
              <a:rPr lang="sv-FI" sz="1800" dirty="0" err="1"/>
              <a:t>drop</a:t>
            </a:r>
            <a:r>
              <a:rPr lang="sv-FI" sz="1800" dirty="0"/>
              <a:t>-in. </a:t>
            </a:r>
          </a:p>
          <a:p>
            <a:endParaRPr lang="sv-FI" sz="1800" dirty="0"/>
          </a:p>
          <a:p>
            <a:r>
              <a:rPr lang="sv-FI" sz="1800" dirty="0"/>
              <a:t>För längre ärenden, t ex oklarheter kring vilka kurser du ska gå om du har tidigare högskolestudier, är det bäst att boka en tid.</a:t>
            </a:r>
          </a:p>
          <a:p>
            <a:endParaRPr lang="sv-FI" sz="1800" dirty="0"/>
          </a:p>
          <a:p>
            <a:r>
              <a:rPr lang="sv-FI" sz="1800" dirty="0"/>
              <a:t>Om du har en funktionsnedsättning (t ex dyslexi) som du vill få beaktad i studierna ska du boka tid hos </a:t>
            </a:r>
            <a:r>
              <a:rPr lang="sv-FI" sz="1800" dirty="0" err="1"/>
              <a:t>studierådigvare</a:t>
            </a:r>
            <a:r>
              <a:rPr lang="sv-FI" sz="1800" dirty="0"/>
              <a:t> Kerstin Fagerström. </a:t>
            </a:r>
            <a:r>
              <a:rPr lang="sv-FI" sz="1800" dirty="0" err="1"/>
              <a:t>Läkar</a:t>
            </a:r>
            <a:r>
              <a:rPr lang="sv-FI" sz="1800" dirty="0"/>
              <a:t>/psykologutlåtande behövs.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C1CE-1AC4-4791-AA65-AB6B4B5C80F9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36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Tillgodoräknanden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132856"/>
            <a:ext cx="7666038" cy="4032447"/>
          </a:xfrm>
        </p:spPr>
        <p:txBody>
          <a:bodyPr>
            <a:normAutofit lnSpcReduction="10000"/>
          </a:bodyPr>
          <a:lstStyle/>
          <a:p>
            <a:r>
              <a:rPr lang="sv-FI" sz="2000" dirty="0" smtClean="0"/>
              <a:t>Upp till 90 sp av examen kan bestå av </a:t>
            </a:r>
            <a:r>
              <a:rPr lang="sv-FI" sz="2000" dirty="0" err="1" smtClean="0"/>
              <a:t>högskole</a:t>
            </a:r>
            <a:r>
              <a:rPr lang="sv-FI" sz="2000" dirty="0" smtClean="0"/>
              <a:t>/universitetsstudier som är avlagda tidigare, i eller utanför en annan examen </a:t>
            </a:r>
            <a:endParaRPr lang="sv-FI" sz="2000" dirty="0"/>
          </a:p>
          <a:p>
            <a:r>
              <a:rPr lang="sv-FI" sz="2000" dirty="0" smtClean="0"/>
              <a:t>Blanketter finns på intranätet, m</a:t>
            </a:r>
            <a:r>
              <a:rPr lang="sv-FI" sz="2000" dirty="0" smtClean="0"/>
              <a:t>an anhåller om att få kurserna tillgodo antingen som</a:t>
            </a:r>
          </a:p>
          <a:p>
            <a:pPr lvl="1"/>
            <a:r>
              <a:rPr lang="sv-FI" sz="1700" dirty="0" smtClean="0"/>
              <a:t>inkludering</a:t>
            </a:r>
            <a:r>
              <a:rPr lang="sv-FI" sz="1700" dirty="0" smtClean="0"/>
              <a:t> av studier, de räknas som </a:t>
            </a:r>
            <a:r>
              <a:rPr lang="sv-FI" sz="1700" dirty="0" smtClean="0"/>
              <a:t>valfria studier i examen, beslutet görs vid fakultetskansliet </a:t>
            </a:r>
          </a:p>
          <a:p>
            <a:pPr lvl="1"/>
            <a:r>
              <a:rPr lang="sv-FI" sz="1700" dirty="0" smtClean="0"/>
              <a:t>ersättning av obligatoriska studier, görs på ämnesansvarigbeslut vid ämnet, men börja med att tala med egenläraren </a:t>
            </a:r>
          </a:p>
          <a:p>
            <a:r>
              <a:rPr lang="sv-FI" sz="2100" dirty="0" smtClean="0"/>
              <a:t>Förs </a:t>
            </a:r>
            <a:r>
              <a:rPr lang="sv-FI" sz="2100" dirty="0"/>
              <a:t>in på basis av godkänt beslut och </a:t>
            </a:r>
            <a:r>
              <a:rPr lang="sv-FI" sz="2100" dirty="0" smtClean="0"/>
              <a:t>studieutdrag</a:t>
            </a:r>
          </a:p>
          <a:p>
            <a:r>
              <a:rPr lang="sv-FI" sz="2100" dirty="0" smtClean="0"/>
              <a:t>Boka gärna tid hos studierådgivaren om du är osäker</a:t>
            </a:r>
            <a:endParaRPr lang="sv-FI" sz="2100" dirty="0"/>
          </a:p>
          <a:p>
            <a:pPr marL="457200" lvl="1" indent="0">
              <a:buNone/>
            </a:pPr>
            <a:endParaRPr lang="sv-FI" sz="17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C1CE-1AC4-4791-AA65-AB6B4B5C80F9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31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9602" y="792377"/>
            <a:ext cx="5718362" cy="648072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Tutorer, egenlärare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844824"/>
            <a:ext cx="8355796" cy="43924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i-FI" sz="1800" dirty="0" smtClean="0">
                <a:latin typeface="Palatino Linotype" panose="02040502050505030304" pitchFamily="18" charset="0"/>
              </a:rPr>
              <a:t>När det gäller rådgivning angående innehållet i kurserna kan du vända dig till tutorerna, egenlärarna eller andra lärare på ämnet.</a:t>
            </a:r>
          </a:p>
          <a:p>
            <a:pPr>
              <a:defRPr/>
            </a:pPr>
            <a:endParaRPr lang="fi-FI" sz="1800" dirty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b="1" dirty="0" smtClean="0">
                <a:latin typeface="Palatino Linotype" panose="02040502050505030304" pitchFamily="18" charset="0"/>
              </a:rPr>
              <a:t>Dina tutorer:</a:t>
            </a:r>
            <a:endParaRPr lang="fi-FI" sz="1800" dirty="0" smtClean="0">
              <a:latin typeface="Palatino Linotype" panose="0204050205050503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fi-FI" sz="1800" b="1" dirty="0">
                <a:latin typeface="Palatino Linotype" panose="02040502050505030304" pitchFamily="18" charset="0"/>
              </a:rPr>
              <a:t>	</a:t>
            </a:r>
            <a:r>
              <a:rPr lang="fi-FI" sz="1800" dirty="0" smtClean="0">
                <a:latin typeface="Palatino Linotype" panose="02040502050505030304" pitchFamily="18" charset="0"/>
              </a:rPr>
              <a:t>DT: </a:t>
            </a:r>
            <a:r>
              <a:rPr lang="fi-FI" sz="1800" dirty="0">
                <a:latin typeface="Palatino Linotype" panose="02040502050505030304" pitchFamily="18" charset="0"/>
              </a:rPr>
              <a:t>Jonas </a:t>
            </a:r>
            <a:r>
              <a:rPr lang="fi-FI" sz="1800" dirty="0" err="1" smtClean="0">
                <a:latin typeface="Palatino Linotype" panose="02040502050505030304" pitchFamily="18" charset="0"/>
              </a:rPr>
              <a:t>Fellman</a:t>
            </a:r>
            <a:r>
              <a:rPr lang="fi-FI" sz="1800" dirty="0" smtClean="0">
                <a:latin typeface="Palatino Linotype" panose="02040502050505030304" pitchFamily="18" charset="0"/>
              </a:rPr>
              <a:t>, Benjamin </a:t>
            </a:r>
            <a:r>
              <a:rPr lang="fi-FI" sz="1800" dirty="0" err="1" smtClean="0">
                <a:latin typeface="Palatino Linotype" panose="02040502050505030304" pitchFamily="18" charset="0"/>
              </a:rPr>
              <a:t>Finell</a:t>
            </a:r>
            <a:r>
              <a:rPr lang="fi-FI" sz="1800" dirty="0" smtClean="0">
                <a:latin typeface="Palatino Linotype" panose="02040502050505030304" pitchFamily="18" charset="0"/>
              </a:rPr>
              <a:t>, William </a:t>
            </a:r>
            <a:r>
              <a:rPr lang="fi-FI" sz="1800" dirty="0">
                <a:latin typeface="Palatino Linotype" panose="02040502050505030304" pitchFamily="18" charset="0"/>
              </a:rPr>
              <a:t>Lindroos</a:t>
            </a:r>
            <a:endParaRPr lang="fi-FI" sz="1800" dirty="0" smtClean="0">
              <a:latin typeface="Palatino Linotype" panose="0204050205050503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fi-FI" sz="1800" dirty="0" smtClean="0">
                <a:latin typeface="Palatino Linotype" panose="02040502050505030304" pitchFamily="18" charset="0"/>
              </a:rPr>
              <a:t>	DV</a:t>
            </a:r>
            <a:r>
              <a:rPr lang="fi-FI" sz="1800" dirty="0">
                <a:latin typeface="Palatino Linotype" panose="02040502050505030304" pitchFamily="18" charset="0"/>
              </a:rPr>
              <a:t>: Lucas </a:t>
            </a:r>
            <a:r>
              <a:rPr lang="fi-FI" sz="1800" dirty="0" err="1" smtClean="0">
                <a:latin typeface="Palatino Linotype" panose="02040502050505030304" pitchFamily="18" charset="0"/>
              </a:rPr>
              <a:t>Fransman</a:t>
            </a:r>
            <a:r>
              <a:rPr lang="fi-FI" sz="1800" dirty="0" smtClean="0">
                <a:latin typeface="Palatino Linotype" panose="02040502050505030304" pitchFamily="18" charset="0"/>
              </a:rPr>
              <a:t>, </a:t>
            </a:r>
            <a:r>
              <a:rPr lang="fi-FI" sz="1800" dirty="0" err="1" smtClean="0">
                <a:latin typeface="Palatino Linotype" panose="02040502050505030304" pitchFamily="18" charset="0"/>
              </a:rPr>
              <a:t>Maxemilian</a:t>
            </a:r>
            <a:r>
              <a:rPr lang="fi-FI" sz="1800" dirty="0" smtClean="0">
                <a:latin typeface="Palatino Linotype" panose="02040502050505030304" pitchFamily="18" charset="0"/>
              </a:rPr>
              <a:t> </a:t>
            </a:r>
            <a:r>
              <a:rPr lang="fi-FI" sz="1800" dirty="0">
                <a:latin typeface="Palatino Linotype" panose="02040502050505030304" pitchFamily="18" charset="0"/>
              </a:rPr>
              <a:t>Grönblom</a:t>
            </a:r>
            <a:endParaRPr lang="fi-FI" sz="1800" dirty="0" smtClean="0">
              <a:latin typeface="Palatino Linotype" panose="0204050205050503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fi-FI" sz="1800" dirty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b="1" dirty="0" smtClean="0">
                <a:latin typeface="Palatino Linotype" panose="02040502050505030304" pitchFamily="18" charset="0"/>
              </a:rPr>
              <a:t>Dina </a:t>
            </a:r>
            <a:r>
              <a:rPr lang="fi-FI" sz="1800" b="1" dirty="0">
                <a:latin typeface="Palatino Linotype" panose="02040502050505030304" pitchFamily="18" charset="0"/>
              </a:rPr>
              <a:t>egenlärare: </a:t>
            </a:r>
            <a:endParaRPr lang="fi-FI" sz="1800" b="1" dirty="0" smtClean="0">
              <a:latin typeface="Palatino Linotype" panose="02040502050505030304" pitchFamily="18" charset="0"/>
            </a:endParaRPr>
          </a:p>
          <a:p>
            <a:pPr marL="0" indent="0">
              <a:buNone/>
              <a:defRPr/>
            </a:pPr>
            <a:r>
              <a:rPr lang="fi-FI" sz="1800" b="1" dirty="0">
                <a:latin typeface="Palatino Linotype" panose="02040502050505030304" pitchFamily="18" charset="0"/>
              </a:rPr>
              <a:t>	</a:t>
            </a:r>
            <a:r>
              <a:rPr lang="fi-FI" sz="1800" dirty="0" smtClean="0">
                <a:latin typeface="Palatino Linotype" panose="02040502050505030304" pitchFamily="18" charset="0"/>
              </a:rPr>
              <a:t>DT: Kristian Nybom</a:t>
            </a:r>
            <a:r>
              <a:rPr lang="fi-FI" sz="1800" dirty="0">
                <a:latin typeface="Palatino Linotype" panose="02040502050505030304" pitchFamily="18" charset="0"/>
              </a:rPr>
              <a:t/>
            </a:r>
            <a:br>
              <a:rPr lang="fi-FI" sz="1800" dirty="0">
                <a:latin typeface="Palatino Linotype" panose="02040502050505030304" pitchFamily="18" charset="0"/>
              </a:rPr>
            </a:br>
            <a:r>
              <a:rPr lang="fi-FI" sz="1800" dirty="0" smtClean="0">
                <a:latin typeface="Palatino Linotype" panose="02040502050505030304" pitchFamily="18" charset="0"/>
              </a:rPr>
              <a:t>	DV</a:t>
            </a:r>
            <a:r>
              <a:rPr lang="fi-FI" sz="1800" dirty="0">
                <a:latin typeface="Palatino Linotype" panose="02040502050505030304" pitchFamily="18" charset="0"/>
              </a:rPr>
              <a:t>: </a:t>
            </a:r>
            <a:r>
              <a:rPr lang="fi-FI" sz="1800" dirty="0" smtClean="0">
                <a:latin typeface="Palatino Linotype" panose="02040502050505030304" pitchFamily="18" charset="0"/>
              </a:rPr>
              <a:t>Marina </a:t>
            </a:r>
            <a:r>
              <a:rPr lang="fi-FI" sz="1800" dirty="0" err="1" smtClean="0">
                <a:latin typeface="Palatino Linotype" panose="02040502050505030304" pitchFamily="18" charset="0"/>
              </a:rPr>
              <a:t>Waldén</a:t>
            </a:r>
            <a:endParaRPr lang="fi-FI" sz="1800" dirty="0" smtClean="0">
              <a:latin typeface="Palatino Linotype" panose="02040502050505030304" pitchFamily="18" charset="0"/>
            </a:endParaRPr>
          </a:p>
          <a:p>
            <a:pPr marL="0" indent="0">
              <a:buNone/>
              <a:defRPr/>
            </a:pPr>
            <a:endParaRPr lang="fi-FI" sz="1800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b="1" dirty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dirty="0" smtClean="0">
              <a:latin typeface="Palatino Linotype" panose="02040502050505030304" pitchFamily="18" charset="0"/>
            </a:endParaRPr>
          </a:p>
          <a:p>
            <a:endParaRPr lang="sv-FI" sz="2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4127D-D597-44DA-9DBE-CE346BEBF536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5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457" y="764704"/>
            <a:ext cx="5992652" cy="622077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Viktiga nätsidor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8350622" cy="4608512"/>
          </a:xfrm>
        </p:spPr>
        <p:txBody>
          <a:bodyPr>
            <a:normAutofit lnSpcReduction="10000"/>
          </a:bodyPr>
          <a:lstStyle/>
          <a:p>
            <a:r>
              <a:rPr lang="sv-FI" sz="1800" dirty="0"/>
              <a:t>Studiehandboken: </a:t>
            </a:r>
            <a:r>
              <a:rPr lang="sv-FI" sz="1800" dirty="0">
                <a:hlinkClick r:id="rId3"/>
              </a:rPr>
              <a:t>http://studiehandboken.abo.fi/</a:t>
            </a:r>
            <a:endParaRPr lang="sv-FI" sz="1800" dirty="0"/>
          </a:p>
          <a:p>
            <a:endParaRPr lang="fi-FI" sz="1800" dirty="0">
              <a:latin typeface="Palatino Linotype" panose="02040502050505030304" pitchFamily="18" charset="0"/>
            </a:endParaRPr>
          </a:p>
          <a:p>
            <a:r>
              <a:rPr lang="fi-FI" sz="1800" dirty="0" err="1">
                <a:latin typeface="Palatino Linotype" panose="02040502050505030304" pitchFamily="18" charset="0"/>
              </a:rPr>
              <a:t>Studieplaneringsverktyget</a:t>
            </a:r>
            <a:r>
              <a:rPr lang="fi-FI" sz="1800" dirty="0">
                <a:latin typeface="Palatino Linotype" panose="02040502050505030304" pitchFamily="18" charset="0"/>
              </a:rPr>
              <a:t> Peppi, </a:t>
            </a:r>
            <a:r>
              <a:rPr lang="fi-FI" sz="1800" dirty="0" err="1">
                <a:latin typeface="Palatino Linotype" panose="02040502050505030304" pitchFamily="18" charset="0"/>
              </a:rPr>
              <a:t>kurs</a:t>
            </a:r>
            <a:r>
              <a:rPr lang="fi-FI" sz="1800" dirty="0">
                <a:latin typeface="Palatino Linotype" panose="02040502050505030304" pitchFamily="18" charset="0"/>
              </a:rPr>
              <a:t>- </a:t>
            </a:r>
            <a:r>
              <a:rPr lang="fi-FI" sz="1800" dirty="0" err="1">
                <a:latin typeface="Palatino Linotype" panose="02040502050505030304" pitchFamily="18" charset="0"/>
              </a:rPr>
              <a:t>och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tentanmälan</a:t>
            </a:r>
            <a:r>
              <a:rPr lang="fi-FI" sz="1800" dirty="0">
                <a:latin typeface="Palatino Linotype" panose="02040502050505030304" pitchFamily="18" charset="0"/>
              </a:rPr>
              <a:t>:</a:t>
            </a:r>
            <a:br>
              <a:rPr lang="fi-FI" sz="1800" dirty="0">
                <a:latin typeface="Palatino Linotype" panose="02040502050505030304" pitchFamily="18" charset="0"/>
              </a:rPr>
            </a:br>
            <a:r>
              <a:rPr lang="sv-FI" sz="1800" dirty="0">
                <a:latin typeface="Palatino Linotype" panose="02040502050505030304" pitchFamily="18" charset="0"/>
                <a:hlinkClick r:id="rId4"/>
              </a:rPr>
              <a:t>https://student.abo.fi</a:t>
            </a:r>
            <a:r>
              <a:rPr lang="sv-FI" sz="1800" dirty="0">
                <a:latin typeface="Palatino Linotype" panose="02040502050505030304" pitchFamily="18" charset="0"/>
              </a:rPr>
              <a:t> </a:t>
            </a:r>
            <a:br>
              <a:rPr lang="sv-FI" sz="1800" dirty="0">
                <a:latin typeface="Palatino Linotype" panose="02040502050505030304" pitchFamily="18" charset="0"/>
              </a:rPr>
            </a:br>
            <a:endParaRPr lang="fi-FI" sz="1800" b="1" dirty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dirty="0">
                <a:latin typeface="Palatino Linotype" panose="02040502050505030304" pitchFamily="18" charset="0"/>
              </a:rPr>
              <a:t>ÅA-</a:t>
            </a:r>
            <a:r>
              <a:rPr lang="fi-FI" sz="1800" dirty="0" err="1">
                <a:latin typeface="Palatino Linotype" panose="02040502050505030304" pitchFamily="18" charset="0"/>
              </a:rPr>
              <a:t>webben</a:t>
            </a:r>
            <a:r>
              <a:rPr lang="fi-FI" sz="1800" dirty="0">
                <a:latin typeface="Palatino Linotype" panose="02040502050505030304" pitchFamily="18" charset="0"/>
              </a:rPr>
              <a:t>:</a:t>
            </a:r>
            <a:r>
              <a:rPr lang="fi-FI" sz="1800" b="1" dirty="0">
                <a:latin typeface="Palatino Linotype" panose="02040502050505030304" pitchFamily="18" charset="0"/>
              </a:rPr>
              <a:t> </a:t>
            </a:r>
            <a:r>
              <a:rPr lang="fi-FI" sz="1800" dirty="0">
                <a:latin typeface="Palatino Linotype" panose="02040502050505030304" pitchFamily="18" charset="0"/>
                <a:hlinkClick r:id="rId5"/>
              </a:rPr>
              <a:t>https://www.abo.fi/</a:t>
            </a:r>
            <a:endParaRPr lang="fi-FI" sz="1800" dirty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dirty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dirty="0" err="1">
                <a:latin typeface="Palatino Linotype" panose="02040502050505030304" pitchFamily="18" charset="0"/>
              </a:rPr>
              <a:t>ÅA:s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sidor</a:t>
            </a:r>
            <a:r>
              <a:rPr lang="fi-FI" sz="1800" dirty="0">
                <a:latin typeface="Palatino Linotype" panose="02040502050505030304" pitchFamily="18" charset="0"/>
              </a:rPr>
              <a:t> för </a:t>
            </a:r>
            <a:r>
              <a:rPr lang="fi-FI" sz="1800" dirty="0" err="1">
                <a:latin typeface="Palatino Linotype" panose="02040502050505030304" pitchFamily="18" charset="0"/>
              </a:rPr>
              <a:t>nya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studerande</a:t>
            </a:r>
            <a:r>
              <a:rPr lang="fi-FI" sz="1800" dirty="0">
                <a:latin typeface="Palatino Linotype" panose="02040502050505030304" pitchFamily="18" charset="0"/>
              </a:rPr>
              <a:t>: </a:t>
            </a:r>
            <a:r>
              <a:rPr lang="fi-FI" sz="1800" dirty="0">
                <a:latin typeface="Palatino Linotype" panose="02040502050505030304" pitchFamily="18" charset="0"/>
                <a:hlinkClick r:id="rId6"/>
              </a:rPr>
              <a:t>https://www.abo.fi/studera-hos-oss/du-som-redan-studerar/studieinformation/</a:t>
            </a:r>
            <a:endParaRPr lang="fi-FI" sz="1800" dirty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dirty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dirty="0" err="1">
                <a:latin typeface="Palatino Linotype" panose="02040502050505030304" pitchFamily="18" charset="0"/>
              </a:rPr>
              <a:t>Intranätet</a:t>
            </a:r>
            <a:r>
              <a:rPr lang="fi-FI" sz="1800" dirty="0">
                <a:latin typeface="Palatino Linotype" panose="02040502050505030304" pitchFamily="18" charset="0"/>
              </a:rPr>
              <a:t>, FNT: </a:t>
            </a:r>
            <a:r>
              <a:rPr lang="fi-FI" sz="1800" dirty="0">
                <a:latin typeface="Palatino Linotype" panose="02040502050505030304" pitchFamily="18" charset="0"/>
                <a:hlinkClick r:id="rId7"/>
              </a:rPr>
              <a:t>https://oldwww.abo.fi/fakultet/fnt</a:t>
            </a:r>
            <a:r>
              <a:rPr lang="fi-FI" sz="1800" dirty="0">
                <a:latin typeface="Palatino Linotype" panose="02040502050505030304" pitchFamily="18" charset="0"/>
              </a:rPr>
              <a:t>  </a:t>
            </a:r>
            <a:r>
              <a:rPr lang="fi-FI" sz="1800" dirty="0" err="1">
                <a:latin typeface="Palatino Linotype" panose="02040502050505030304" pitchFamily="18" charset="0"/>
              </a:rPr>
              <a:t>Kommer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att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göras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om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detta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läsår</a:t>
            </a:r>
            <a:r>
              <a:rPr lang="fi-FI" sz="1800" dirty="0">
                <a:latin typeface="Palatino Linotype" panose="02040502050505030304" pitchFamily="18" charset="0"/>
              </a:rPr>
              <a:t>, </a:t>
            </a:r>
            <a:r>
              <a:rPr lang="fi-FI" sz="1800" dirty="0" err="1">
                <a:latin typeface="Palatino Linotype" panose="02040502050505030304" pitchFamily="18" charset="0"/>
              </a:rPr>
              <a:t>notera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att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information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kan</a:t>
            </a:r>
            <a:r>
              <a:rPr lang="fi-FI" sz="1800" dirty="0">
                <a:latin typeface="Palatino Linotype" panose="02040502050505030304" pitchFamily="18" charset="0"/>
              </a:rPr>
              <a:t> vara </a:t>
            </a:r>
            <a:r>
              <a:rPr lang="fi-FI" sz="1800" dirty="0" err="1">
                <a:latin typeface="Palatino Linotype" panose="02040502050505030304" pitchFamily="18" charset="0"/>
              </a:rPr>
              <a:t>föråldrad</a:t>
            </a:r>
            <a:r>
              <a:rPr lang="fi-FI" sz="1800" dirty="0">
                <a:latin typeface="Palatino Linotype" panose="02040502050505030304" pitchFamily="18" charset="0"/>
              </a:rPr>
              <a:t> (</a:t>
            </a:r>
            <a:r>
              <a:rPr lang="fi-FI" sz="1800" dirty="0" err="1">
                <a:latin typeface="Palatino Linotype" panose="02040502050505030304" pitchFamily="18" charset="0"/>
              </a:rPr>
              <a:t>kolla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uppdateringsdatum</a:t>
            </a:r>
            <a:r>
              <a:rPr lang="fi-FI" sz="1800" dirty="0">
                <a:latin typeface="Palatino Linotype" panose="02040502050505030304" pitchFamily="18" charset="0"/>
              </a:rPr>
              <a:t>)! </a:t>
            </a:r>
            <a:r>
              <a:rPr lang="fi-FI" sz="1800" dirty="0" err="1">
                <a:latin typeface="Palatino Linotype" panose="02040502050505030304" pitchFamily="18" charset="0"/>
              </a:rPr>
              <a:t>Kräver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inloggning</a:t>
            </a:r>
            <a:r>
              <a:rPr lang="fi-FI" sz="1800" dirty="0">
                <a:latin typeface="Palatino Linotype" panose="02040502050505030304" pitchFamily="18" charset="0"/>
              </a:rPr>
              <a:t> </a:t>
            </a:r>
            <a:r>
              <a:rPr lang="fi-FI" sz="1800" dirty="0" err="1">
                <a:latin typeface="Palatino Linotype" panose="02040502050505030304" pitchFamily="18" charset="0"/>
              </a:rPr>
              <a:t>med</a:t>
            </a:r>
            <a:r>
              <a:rPr lang="fi-FI" sz="1800" dirty="0">
                <a:latin typeface="Palatino Linotype" panose="02040502050505030304" pitchFamily="18" charset="0"/>
              </a:rPr>
              <a:t> ÅA-</a:t>
            </a:r>
            <a:r>
              <a:rPr lang="fi-FI" sz="1800" dirty="0" err="1">
                <a:latin typeface="Palatino Linotype" panose="02040502050505030304" pitchFamily="18" charset="0"/>
              </a:rPr>
              <a:t>användarnamn</a:t>
            </a:r>
            <a:r>
              <a:rPr lang="fi-FI" sz="1800" dirty="0">
                <a:latin typeface="Palatino Linotype" panose="02040502050505030304" pitchFamily="18" charset="0"/>
              </a:rPr>
              <a:t>.</a:t>
            </a:r>
          </a:p>
          <a:p>
            <a:pPr>
              <a:defRPr/>
            </a:pPr>
            <a:endParaRPr lang="fi-FI" sz="1800" b="1" dirty="0" smtClean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68C62-CA41-470C-9189-FB631E19BD88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19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8513" y="620688"/>
            <a:ext cx="5718362" cy="792088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Frågor, problem?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232" y="1988840"/>
            <a:ext cx="7272808" cy="438536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fi-FI" sz="1800" dirty="0" smtClean="0">
                <a:latin typeface="Palatino Linotype" panose="02040502050505030304" pitchFamily="18" charset="0"/>
              </a:rPr>
              <a:t>Dina tutorer, din egenlärare, övriga lärare. </a:t>
            </a:r>
            <a:r>
              <a:rPr lang="sv-FI" sz="1800" dirty="0">
                <a:hlinkClick r:id="rId3"/>
              </a:rPr>
              <a:t>fornamn.efternamn@abo.fi</a:t>
            </a:r>
            <a:r>
              <a:rPr lang="sv-FI" sz="1800" dirty="0"/>
              <a:t> fungerar i allmänhet vid ÅA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fi-FI" sz="1800" b="1" dirty="0" smtClean="0">
              <a:latin typeface="Palatino Linotype" panose="0204050205050503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fi-FI" sz="1800" b="1" dirty="0" smtClean="0">
                <a:latin typeface="Palatino Linotype" panose="02040502050505030304" pitchFamily="18" charset="0"/>
              </a:rPr>
              <a:t>Fakultetskansliet</a:t>
            </a:r>
            <a:r>
              <a:rPr lang="fi-FI" sz="1800" b="1" dirty="0">
                <a:latin typeface="Palatino Linotype" panose="02040502050505030304" pitchFamily="18" charset="0"/>
              </a:rPr>
              <a:t>: </a:t>
            </a:r>
            <a:r>
              <a:rPr lang="fi-FI" sz="1800" dirty="0">
                <a:latin typeface="Palatino Linotype" panose="02040502050505030304" pitchFamily="18" charset="0"/>
              </a:rPr>
              <a:t>Axelia våning 3, </a:t>
            </a:r>
            <a:r>
              <a:rPr lang="fi-FI" sz="1800" dirty="0" smtClean="0">
                <a:latin typeface="Palatino Linotype" panose="02040502050505030304" pitchFamily="18" charset="0"/>
              </a:rPr>
              <a:t>Biskopsg. </a:t>
            </a:r>
            <a:r>
              <a:rPr lang="fi-FI" sz="1800" dirty="0">
                <a:latin typeface="Palatino Linotype" panose="02040502050505030304" pitchFamily="18" charset="0"/>
              </a:rPr>
              <a:t>8, öppet </a:t>
            </a:r>
            <a:r>
              <a:rPr lang="fi-FI" sz="1800" dirty="0" smtClean="0">
                <a:latin typeface="Palatino Linotype" panose="02040502050505030304" pitchFamily="18" charset="0"/>
              </a:rPr>
              <a:t>må-fre 9-15, studierådgivarna nås på e-post: </a:t>
            </a:r>
            <a:r>
              <a:rPr lang="fi-FI" sz="1800" dirty="0">
                <a:latin typeface="Palatino Linotype" panose="02040502050505030304" pitchFamily="18" charset="0"/>
                <a:hlinkClick r:id="rId4"/>
              </a:rPr>
              <a:t>fnt-studieradgivare@abo.fi</a:t>
            </a:r>
            <a:endParaRPr lang="sv-FI" sz="1800" dirty="0" smtClean="0">
              <a:hlinkClick r:id="rId3"/>
            </a:endParaRPr>
          </a:p>
          <a:p>
            <a:pPr>
              <a:lnSpc>
                <a:spcPct val="80000"/>
              </a:lnSpc>
              <a:defRPr/>
            </a:pPr>
            <a:endParaRPr lang="sv-FI" sz="1800" b="1" dirty="0" smtClean="0"/>
          </a:p>
          <a:p>
            <a:pPr>
              <a:lnSpc>
                <a:spcPct val="80000"/>
              </a:lnSpc>
              <a:defRPr/>
            </a:pPr>
            <a:r>
              <a:rPr lang="sv-FI" sz="1800" b="1" dirty="0" smtClean="0"/>
              <a:t>Studentexpeditionen</a:t>
            </a:r>
            <a:r>
              <a:rPr lang="sv-FI" sz="1800" dirty="0"/>
              <a:t>:</a:t>
            </a:r>
            <a:r>
              <a:rPr lang="sv-FI" sz="1800" dirty="0" smtClean="0"/>
              <a:t> Gripen, Tavastg. 13, öppet 12-15 vardagar, e-post: </a:t>
            </a:r>
            <a:r>
              <a:rPr lang="sv-FI" sz="1800" dirty="0" smtClean="0">
                <a:hlinkClick r:id="rId5"/>
              </a:rPr>
              <a:t>studinfo@abo.fi</a:t>
            </a:r>
            <a:r>
              <a:rPr lang="sv-FI" sz="1800" dirty="0" smtClean="0"/>
              <a:t> (registrering)</a:t>
            </a:r>
          </a:p>
          <a:p>
            <a:pPr>
              <a:lnSpc>
                <a:spcPct val="80000"/>
              </a:lnSpc>
              <a:defRPr/>
            </a:pPr>
            <a:endParaRPr lang="sv-FI" sz="1800" dirty="0"/>
          </a:p>
          <a:p>
            <a:pPr lvl="0">
              <a:lnSpc>
                <a:spcPct val="80000"/>
              </a:lnSpc>
              <a:defRPr/>
            </a:pPr>
            <a:r>
              <a:rPr lang="sv-FI" sz="1800" b="1" dirty="0">
                <a:solidFill>
                  <a:prstClr val="black"/>
                </a:solidFill>
              </a:rPr>
              <a:t>ICT-service</a:t>
            </a:r>
            <a:r>
              <a:rPr lang="sv-FI" sz="1800" dirty="0">
                <a:solidFill>
                  <a:prstClr val="black"/>
                </a:solidFill>
              </a:rPr>
              <a:t> : ASA-huset, </a:t>
            </a:r>
            <a:r>
              <a:rPr lang="sv-FI" sz="1800" dirty="0" err="1">
                <a:solidFill>
                  <a:prstClr val="black"/>
                </a:solidFill>
              </a:rPr>
              <a:t>Fänriksg</a:t>
            </a:r>
            <a:r>
              <a:rPr lang="sv-FI" sz="1800" dirty="0">
                <a:solidFill>
                  <a:prstClr val="black"/>
                </a:solidFill>
              </a:rPr>
              <a:t>. 3C, öppet 8-11 och 12-16, e-post: </a:t>
            </a:r>
            <a:r>
              <a:rPr lang="sv-FI" sz="1800" dirty="0">
                <a:solidFill>
                  <a:prstClr val="black"/>
                </a:solidFill>
                <a:hlinkClick r:id="rId6"/>
              </a:rPr>
              <a:t>helpdesk@abo.fi</a:t>
            </a:r>
            <a:r>
              <a:rPr lang="sv-FI" sz="1800" dirty="0">
                <a:solidFill>
                  <a:prstClr val="black"/>
                </a:solidFill>
              </a:rPr>
              <a:t>, </a:t>
            </a:r>
            <a:r>
              <a:rPr lang="sv-FI" sz="1800" dirty="0" err="1">
                <a:solidFill>
                  <a:prstClr val="black"/>
                </a:solidFill>
              </a:rPr>
              <a:t>tel</a:t>
            </a:r>
            <a:r>
              <a:rPr lang="sv-FI" sz="1800" dirty="0">
                <a:solidFill>
                  <a:prstClr val="black"/>
                </a:solidFill>
              </a:rPr>
              <a:t> 02-215 4777 (användarnamn, problem med e-post)</a:t>
            </a:r>
          </a:p>
          <a:p>
            <a:pPr>
              <a:lnSpc>
                <a:spcPct val="80000"/>
              </a:lnSpc>
              <a:defRPr/>
            </a:pPr>
            <a:endParaRPr lang="sv-FI" sz="1800" dirty="0"/>
          </a:p>
          <a:p>
            <a:pPr>
              <a:lnSpc>
                <a:spcPct val="80000"/>
              </a:lnSpc>
              <a:defRPr/>
            </a:pPr>
            <a:endParaRPr lang="sv-FI" sz="1800" dirty="0" smtClean="0"/>
          </a:p>
          <a:p>
            <a:pPr>
              <a:lnSpc>
                <a:spcPct val="80000"/>
              </a:lnSpc>
              <a:defRPr/>
            </a:pPr>
            <a:endParaRPr lang="sv-FI" sz="1800" dirty="0" smtClean="0"/>
          </a:p>
          <a:p>
            <a:pPr>
              <a:lnSpc>
                <a:spcPct val="80000"/>
              </a:lnSpc>
              <a:defRPr/>
            </a:pPr>
            <a:endParaRPr lang="sv-FI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A5B24-4B39-4BAB-958F-F8FC79DD0787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82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4" y="1700808"/>
            <a:ext cx="7666038" cy="4036061"/>
          </a:xfrm>
        </p:spPr>
        <p:txBody>
          <a:bodyPr/>
          <a:lstStyle/>
          <a:p>
            <a:pPr marL="0" indent="0" algn="ctr">
              <a:buNone/>
            </a:pPr>
            <a:endParaRPr lang="sv-FI" sz="3600" dirty="0" smtClean="0"/>
          </a:p>
          <a:p>
            <a:pPr marL="0" indent="0" algn="ctr">
              <a:buNone/>
            </a:pPr>
            <a:r>
              <a:rPr lang="sv-FI" sz="3600" dirty="0" smtClean="0"/>
              <a:t>Är du närvaroanmäld?</a:t>
            </a:r>
          </a:p>
          <a:p>
            <a:pPr marL="0" indent="0" algn="ctr">
              <a:buNone/>
            </a:pPr>
            <a:r>
              <a:rPr lang="sv-FI" sz="3600" dirty="0" smtClean="0"/>
              <a:t>(studieinfo.fi senast </a:t>
            </a:r>
            <a:r>
              <a:rPr lang="sv-FI" sz="3600" dirty="0" smtClean="0"/>
              <a:t>30.8 </a:t>
            </a:r>
            <a:r>
              <a:rPr lang="sv-FI" sz="3600" dirty="0" smtClean="0"/>
              <a:t>kl 15.00)</a:t>
            </a:r>
          </a:p>
          <a:p>
            <a:pPr marL="0" indent="0" algn="ctr">
              <a:buNone/>
            </a:pPr>
            <a:endParaRPr lang="sv-FI" sz="3600" dirty="0" smtClean="0"/>
          </a:p>
          <a:p>
            <a:pPr marL="0" indent="0" algn="ctr">
              <a:buNone/>
            </a:pPr>
            <a:r>
              <a:rPr lang="sv-FI" sz="3600" dirty="0" smtClean="0"/>
              <a:t>Läs </a:t>
            </a:r>
            <a:r>
              <a:rPr lang="sv-FI" sz="3600" dirty="0"/>
              <a:t>din @abo.fi epost regelbundet!</a:t>
            </a:r>
          </a:p>
          <a:p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FD6A2-A2A6-4E9B-A66A-ABB24251253C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99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FI" dirty="0" smtClean="0"/>
              <a:t>Studiepsykologerna</a:t>
            </a:r>
            <a:endParaRPr lang="sv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FI" dirty="0" smtClean="0"/>
              <a:t>Åbo Campus</a:t>
            </a:r>
          </a:p>
          <a:p>
            <a:r>
              <a:rPr lang="sv-FI" dirty="0"/>
              <a:t>Klara Schauman-Ahlberg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331216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dirty="0" smtClean="0"/>
              <a:t>Studiepsykologerna kan hjälpa dig då du kämpar med 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Motivationsproblem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Planering och hantering av din tid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Stress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Uppskjutande beteende (</a:t>
            </a:r>
            <a:r>
              <a:rPr lang="sv-F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prokrastinering</a:t>
            </a:r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Studierelaterad osäkerhet och ångest (nervositet inför presentationer, social ångest)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Skrivkramp 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Sömnen och dygnsrutiner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Läs- och skrivsvårigheter (kartläggning, studietips)</a:t>
            </a:r>
          </a:p>
          <a:p>
            <a:pPr marL="0" indent="0">
              <a:buNone/>
            </a:pPr>
            <a:endParaRPr lang="sv-FI" dirty="0"/>
          </a:p>
        </p:txBody>
      </p:sp>
      <p:pic>
        <p:nvPicPr>
          <p:cNvPr id="5" name="Picture 4" descr="Spills and Splatters Chair Art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217" y="2132856"/>
            <a:ext cx="1538689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82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050" y="574675"/>
            <a:ext cx="5718362" cy="838101"/>
          </a:xfrm>
        </p:spPr>
        <p:txBody>
          <a:bodyPr/>
          <a:lstStyle/>
          <a:p>
            <a:r>
              <a:rPr lang="fi-FI" dirty="0" smtClean="0">
                <a:latin typeface="Palatino Linotype" pitchFamily="18" charset="0"/>
              </a:rPr>
              <a:t>Personal </a:t>
            </a:r>
            <a:r>
              <a:rPr lang="fi-FI" dirty="0" err="1" smtClean="0">
                <a:latin typeface="Palatino Linotype" pitchFamily="18" charset="0"/>
              </a:rPr>
              <a:t>och</a:t>
            </a:r>
            <a:r>
              <a:rPr lang="fi-FI" dirty="0" smtClean="0">
                <a:latin typeface="Palatino Linotype" pitchFamily="18" charset="0"/>
              </a:rPr>
              <a:t> </a:t>
            </a:r>
            <a:r>
              <a:rPr lang="fi-FI" dirty="0" err="1" smtClean="0">
                <a:latin typeface="Palatino Linotype" pitchFamily="18" charset="0"/>
              </a:rPr>
              <a:t>enheter</a:t>
            </a:r>
            <a:endParaRPr lang="fi-FI" dirty="0">
              <a:latin typeface="Palatino Linotyp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085" y="1700808"/>
            <a:ext cx="7938269" cy="4819451"/>
          </a:xfrm>
        </p:spPr>
        <p:txBody>
          <a:bodyPr>
            <a:normAutofit/>
          </a:bodyPr>
          <a:lstStyle/>
          <a:p>
            <a:r>
              <a:rPr lang="fi-FI" sz="2000" b="1" dirty="0" err="1"/>
              <a:t>Dekanus</a:t>
            </a:r>
            <a:r>
              <a:rPr lang="fi-FI" sz="2000" b="1" dirty="0"/>
              <a:t> </a:t>
            </a:r>
            <a:r>
              <a:rPr lang="fi-FI" sz="2000" dirty="0"/>
              <a:t>(</a:t>
            </a:r>
            <a:r>
              <a:rPr lang="fi-FI" sz="2000" dirty="0" err="1"/>
              <a:t>leder</a:t>
            </a:r>
            <a:r>
              <a:rPr lang="fi-FI" sz="2000" dirty="0"/>
              <a:t> </a:t>
            </a:r>
            <a:r>
              <a:rPr lang="fi-FI" sz="2000" dirty="0" err="1"/>
              <a:t>fakulteten</a:t>
            </a:r>
            <a:r>
              <a:rPr lang="fi-FI" sz="2000" dirty="0"/>
              <a:t>): Patrik </a:t>
            </a:r>
            <a:r>
              <a:rPr lang="fi-FI" sz="2000" dirty="0" err="1"/>
              <a:t>Henelius</a:t>
            </a:r>
            <a:r>
              <a:rPr lang="fi-FI" sz="2000" dirty="0"/>
              <a:t> </a:t>
            </a:r>
          </a:p>
          <a:p>
            <a:r>
              <a:rPr lang="fi-FI" sz="2000" b="1" dirty="0" err="1"/>
              <a:t>Fakultetskansliet</a:t>
            </a:r>
            <a:r>
              <a:rPr lang="fi-FI" sz="2000" dirty="0"/>
              <a:t>: Axelia (</a:t>
            </a:r>
            <a:r>
              <a:rPr lang="fi-FI" sz="2000" dirty="0" err="1"/>
              <a:t>vån</a:t>
            </a:r>
            <a:r>
              <a:rPr lang="fi-FI" sz="2000" dirty="0"/>
              <a:t> 3), </a:t>
            </a:r>
            <a:r>
              <a:rPr lang="fi-FI" sz="2000" dirty="0" err="1"/>
              <a:t>Biskopsgatan</a:t>
            </a:r>
            <a:r>
              <a:rPr lang="fi-FI" sz="2000" dirty="0"/>
              <a:t> 8, </a:t>
            </a:r>
            <a:r>
              <a:rPr lang="fi-FI" sz="2000" dirty="0" err="1"/>
              <a:t>öppet</a:t>
            </a:r>
            <a:r>
              <a:rPr lang="fi-FI" sz="2000" dirty="0"/>
              <a:t> 9-15</a:t>
            </a:r>
          </a:p>
          <a:p>
            <a:r>
              <a:rPr lang="fi-FI" sz="2000" b="1" dirty="0" err="1"/>
              <a:t>Studiepersonal</a:t>
            </a:r>
            <a:r>
              <a:rPr lang="fi-FI" sz="2000" b="1" dirty="0"/>
              <a:t> </a:t>
            </a:r>
            <a:r>
              <a:rPr lang="fi-FI" sz="2000" b="1" dirty="0" err="1"/>
              <a:t>vid</a:t>
            </a:r>
            <a:r>
              <a:rPr lang="fi-FI" sz="2000" b="1" dirty="0"/>
              <a:t> </a:t>
            </a:r>
            <a:r>
              <a:rPr lang="fi-FI" sz="2000" b="1" dirty="0" err="1"/>
              <a:t>fakultetskansliet</a:t>
            </a:r>
            <a:r>
              <a:rPr lang="fi-FI" sz="2000" b="1" dirty="0"/>
              <a:t>:</a:t>
            </a:r>
            <a:r>
              <a:rPr lang="fi-FI" sz="2000" dirty="0"/>
              <a:t/>
            </a:r>
            <a:br>
              <a:rPr lang="fi-FI" sz="2000" dirty="0"/>
            </a:br>
            <a:r>
              <a:rPr lang="fi-FI" sz="2000" i="1" dirty="0" err="1"/>
              <a:t>Utbildningskoordinator</a:t>
            </a:r>
            <a:r>
              <a:rPr lang="fi-FI" sz="2000" i="1" dirty="0"/>
              <a:t>:</a:t>
            </a:r>
            <a:r>
              <a:rPr lang="fi-FI" sz="2000" dirty="0"/>
              <a:t> Heidi Karlsson</a:t>
            </a:r>
            <a:br>
              <a:rPr lang="fi-FI" sz="2000" dirty="0"/>
            </a:br>
            <a:r>
              <a:rPr lang="fi-FI" sz="2000" i="1" dirty="0" err="1"/>
              <a:t>Studierådgivare</a:t>
            </a:r>
            <a:r>
              <a:rPr lang="fi-FI" sz="2000" i="1" dirty="0"/>
              <a:t>: (</a:t>
            </a:r>
            <a:r>
              <a:rPr lang="fi-FI" sz="2000" i="1" dirty="0" err="1"/>
              <a:t>rådgivning</a:t>
            </a:r>
            <a:r>
              <a:rPr lang="fi-FI" sz="2000" i="1" dirty="0"/>
              <a:t>, </a:t>
            </a:r>
            <a:r>
              <a:rPr lang="fi-FI" sz="2000" i="1" dirty="0" err="1"/>
              <a:t>tillgodoräkning</a:t>
            </a:r>
            <a:r>
              <a:rPr lang="fi-FI" sz="2000" i="1" dirty="0"/>
              <a:t>)</a:t>
            </a:r>
            <a:r>
              <a:rPr lang="fi-FI" sz="2000" dirty="0"/>
              <a:t/>
            </a:r>
            <a:br>
              <a:rPr lang="fi-FI" sz="2000" dirty="0"/>
            </a:br>
            <a:r>
              <a:rPr lang="fi-FI" sz="2000" dirty="0"/>
              <a:t>Simon Berg, Kerstin Fagerström, Jessica Lindroos (</a:t>
            </a:r>
            <a:r>
              <a:rPr lang="fi-FI" sz="2000" dirty="0" err="1"/>
              <a:t>och</a:t>
            </a:r>
            <a:r>
              <a:rPr lang="fi-FI" sz="2000" dirty="0"/>
              <a:t> Jonas Sandberg i Vasa) </a:t>
            </a:r>
            <a:br>
              <a:rPr lang="fi-FI" sz="2000" dirty="0"/>
            </a:br>
            <a:r>
              <a:rPr lang="fi-FI" sz="2000" i="1" dirty="0" err="1"/>
              <a:t>Studiesekreterare</a:t>
            </a:r>
            <a:r>
              <a:rPr lang="fi-FI" sz="2000" i="1" dirty="0"/>
              <a:t>: (</a:t>
            </a:r>
            <a:r>
              <a:rPr lang="fi-FI" sz="2000" i="1" dirty="0" err="1"/>
              <a:t>studieutdrag</a:t>
            </a:r>
            <a:r>
              <a:rPr lang="fi-FI" sz="2000" i="1" dirty="0"/>
              <a:t>, </a:t>
            </a:r>
            <a:r>
              <a:rPr lang="fi-FI" sz="2000" i="1" dirty="0" err="1"/>
              <a:t>tenter</a:t>
            </a:r>
            <a:r>
              <a:rPr lang="fi-FI" sz="2000" i="1" dirty="0"/>
              <a:t>)</a:t>
            </a:r>
            <a:r>
              <a:rPr lang="fi-FI" sz="2000" dirty="0"/>
              <a:t/>
            </a:r>
            <a:br>
              <a:rPr lang="fi-FI" sz="2000" dirty="0"/>
            </a:br>
            <a:r>
              <a:rPr lang="fi-FI" sz="2000" dirty="0"/>
              <a:t>Mary-Ann </a:t>
            </a:r>
            <a:r>
              <a:rPr lang="fi-FI" sz="2000" dirty="0" err="1"/>
              <a:t>Hamberg</a:t>
            </a:r>
            <a:r>
              <a:rPr lang="fi-FI" sz="2000" dirty="0"/>
              <a:t>-Ahola, Maria </a:t>
            </a:r>
            <a:r>
              <a:rPr lang="fi-FI" sz="2000" dirty="0" err="1" smtClean="0"/>
              <a:t>Hertell</a:t>
            </a:r>
            <a:r>
              <a:rPr lang="fi-FI" sz="2000" dirty="0" smtClean="0"/>
              <a:t>-Jalava</a:t>
            </a:r>
          </a:p>
          <a:p>
            <a:r>
              <a:rPr lang="fi-FI" sz="2000" b="1" dirty="0" err="1" smtClean="0">
                <a:latin typeface="Palatino Linotype" panose="02040502050505030304" pitchFamily="18" charset="0"/>
              </a:rPr>
              <a:t>Enheterna</a:t>
            </a:r>
            <a:r>
              <a:rPr lang="fi-FI" sz="2000" b="1" dirty="0" smtClean="0">
                <a:latin typeface="Palatino Linotype" panose="02040502050505030304" pitchFamily="18" charset="0"/>
              </a:rPr>
              <a:t> </a:t>
            </a:r>
            <a:r>
              <a:rPr lang="fi-FI" sz="2000" dirty="0">
                <a:latin typeface="Palatino Linotype" panose="02040502050505030304" pitchFamily="18" charset="0"/>
              </a:rPr>
              <a:t>inom </a:t>
            </a:r>
            <a:r>
              <a:rPr lang="fi-FI" sz="2000" b="1" dirty="0">
                <a:latin typeface="Palatino Linotype" panose="02040502050505030304" pitchFamily="18" charset="0"/>
              </a:rPr>
              <a:t>IT </a:t>
            </a:r>
            <a:r>
              <a:rPr lang="fi-FI" sz="2000" dirty="0">
                <a:latin typeface="Palatino Linotype" panose="02040502050505030304" pitchFamily="18" charset="0"/>
              </a:rPr>
              <a:t>finns i Agora vån 3., Vattenborgsvägen 5 </a:t>
            </a:r>
            <a:r>
              <a:rPr lang="fi-FI" sz="2000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A69E-E72B-429F-AC57-2034B66F6F50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dirty="0" smtClean="0"/>
              <a:t>När kontakta studiepsykolog och när studenthälsan?</a:t>
            </a:r>
            <a:endParaRPr lang="sv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Om du har sådana svårigheter som är “större” än svårigheter i studierna kan du i första hand vända dig till studenthälsan. Detta kan t.ex. handla om sorg, depression, eller allmän ångest. </a:t>
            </a:r>
          </a:p>
          <a:p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Du når studenthälsan på numret </a:t>
            </a:r>
            <a:r>
              <a:rPr lang="sv-FI" b="1" dirty="0">
                <a:latin typeface="Arial" panose="020B0604020202020204" pitchFamily="34" charset="0"/>
                <a:cs typeface="Arial" panose="020B0604020202020204" pitchFamily="34" charset="0"/>
              </a:rPr>
              <a:t>046 710 1050</a:t>
            </a:r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Se Studenthälsans nätsidor för information om sommarens öppethållningstider: </a:t>
            </a:r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</a:t>
            </a:r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www.yths.fi/sv/kontaktuppgifter/verksamhetsstallen/abo</a:t>
            </a:r>
            <a:endParaRPr lang="sv-F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53464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Gå in och kolla på vårt material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v-FI" dirty="0" smtClean="0"/>
          </a:p>
          <a:p>
            <a:pPr marL="0" indent="0" algn="ctr">
              <a:buNone/>
            </a:pP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https://oldwww.abo.fi/student/studiepsykolog</a:t>
            </a:r>
            <a:endParaRPr lang="sv-FI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sv-FI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https://oldwww.abo.fi/student/studieteknik</a:t>
            </a:r>
            <a:endParaRPr lang="sv-FI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78540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FI" dirty="0" smtClean="0"/>
              <a:t>Studiepsykologernas kontaktuppgifter</a:t>
            </a:r>
            <a:endParaRPr lang="sv-FI" dirty="0"/>
          </a:p>
        </p:txBody>
      </p:sp>
      <p:pic>
        <p:nvPicPr>
          <p:cNvPr id="6" name="Content Placeholder 5" descr="cid:image006.png@01D3102F.FF2A35A0"/>
          <p:cNvPicPr>
            <a:picLocks noGr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9737" y="2560321"/>
            <a:ext cx="1350000" cy="299047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2743200" y="2560320"/>
            <a:ext cx="5431536" cy="3310128"/>
          </a:xfrm>
        </p:spPr>
        <p:txBody>
          <a:bodyPr>
            <a:normAutofit/>
          </a:bodyPr>
          <a:lstStyle/>
          <a:p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Klara Schauman-Ahlberg från och med 8.9</a:t>
            </a:r>
          </a:p>
          <a:p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Skriv till: </a:t>
            </a:r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studiepsykolog@abo.fi</a:t>
            </a:r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Tfn: 02-215 46 91</a:t>
            </a:r>
          </a:p>
          <a:p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Adress: Biskopsgatan 19  </a:t>
            </a:r>
          </a:p>
          <a:p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Jag träffar dig 1-5 gånger (45-60 min/gång)</a:t>
            </a:r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24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469901"/>
            <a:ext cx="6624736" cy="2191015"/>
          </a:xfrm>
        </p:spPr>
        <p:txBody>
          <a:bodyPr>
            <a:noAutofit/>
          </a:bodyPr>
          <a:lstStyle/>
          <a:p>
            <a:r>
              <a:rPr lang="sv-FI" sz="2700" dirty="0"/>
              <a:t/>
            </a:r>
            <a:br>
              <a:rPr lang="sv-FI" sz="2700" dirty="0"/>
            </a:br>
            <a:endParaRPr lang="sv-FI" sz="27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91632" y="836712"/>
            <a:ext cx="7200897" cy="508856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</a:rPr>
              <a:t>Tveka inte att ta kontakt om det börjar kännas stressigt, </a:t>
            </a:r>
            <a:r>
              <a:rPr lang="sv-FI" sz="2700" dirty="0" err="1">
                <a:latin typeface="Arial" panose="020B0604020202020204" pitchFamily="34" charset="0"/>
                <a:cs typeface="Arial" panose="020B0604020202020204" pitchFamily="34" charset="0"/>
              </a:rPr>
              <a:t>omotiverande</a:t>
            </a: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</a:rPr>
              <a:t> eller svårt med studierna!</a:t>
            </a:r>
            <a:br>
              <a:rPr lang="sv-FI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FI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v-FI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Jag</a:t>
            </a:r>
            <a:r>
              <a:rPr lang="sv-FI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</a:rPr>
              <a:t>jobbar konfidentiellt!</a:t>
            </a:r>
          </a:p>
          <a:p>
            <a:pPr marL="0" indent="0" algn="ctr">
              <a:buNone/>
            </a:pPr>
            <a:r>
              <a:rPr lang="sv-FI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Välkommen!</a:t>
            </a:r>
            <a:endParaRPr lang="sv-FI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Klara Schauman-Ahlberg</a:t>
            </a:r>
            <a:endParaRPr lang="sv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42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268760"/>
            <a:ext cx="7666038" cy="3820037"/>
          </a:xfrm>
        </p:spPr>
        <p:txBody>
          <a:bodyPr/>
          <a:lstStyle/>
          <a:p>
            <a:pPr marL="0" indent="0">
              <a:buNone/>
            </a:pPr>
            <a:endParaRPr lang="sv-FI" dirty="0" smtClean="0"/>
          </a:p>
          <a:p>
            <a:pPr marL="0" indent="0">
              <a:buNone/>
            </a:pPr>
            <a:endParaRPr lang="sv-FI" dirty="0"/>
          </a:p>
          <a:p>
            <a:pPr marL="0" indent="0" algn="ctr">
              <a:buNone/>
            </a:pPr>
            <a:r>
              <a:rPr lang="sv-FI" sz="4800" b="1" dirty="0" smtClean="0"/>
              <a:t>FRÅGOR?</a:t>
            </a:r>
          </a:p>
          <a:p>
            <a:pPr marL="0" indent="0" algn="ctr">
              <a:buNone/>
            </a:pPr>
            <a:r>
              <a:rPr lang="sv-FI" sz="4800" b="1" dirty="0" smtClean="0"/>
              <a:t>LYCKA TILL MED STUDIERNA!</a:t>
            </a:r>
            <a:endParaRPr lang="sv-FI" sz="4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3C9BC-EF91-4BDE-B31F-079072DF8501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37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050" y="584005"/>
            <a:ext cx="5718362" cy="1770591"/>
          </a:xfrm>
        </p:spPr>
        <p:txBody>
          <a:bodyPr/>
          <a:lstStyle/>
          <a:p>
            <a:r>
              <a:rPr lang="fi-FI" dirty="0" smtClean="0">
                <a:latin typeface="Palatino Linotype" pitchFamily="18" charset="0"/>
              </a:rPr>
              <a:t>Läsåret, terminer och perioder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FI" sz="2000" dirty="0" smtClean="0"/>
              <a:t>Läsåret börjar 1.8 och slutar 31.7</a:t>
            </a:r>
          </a:p>
          <a:p>
            <a:endParaRPr lang="sv-FI" sz="2000" dirty="0" smtClean="0"/>
          </a:p>
          <a:p>
            <a:r>
              <a:rPr lang="sv-FI" sz="2000" dirty="0" smtClean="0"/>
              <a:t>Läsåret delas in i en </a:t>
            </a:r>
            <a:r>
              <a:rPr lang="sv-FI" sz="2000" b="1" dirty="0" smtClean="0"/>
              <a:t>höst- och vårtermin </a:t>
            </a:r>
            <a:r>
              <a:rPr lang="sv-FI" sz="2000" dirty="0" smtClean="0"/>
              <a:t>med vardera två </a:t>
            </a:r>
            <a:r>
              <a:rPr lang="sv-FI" sz="2000" b="1" dirty="0" smtClean="0"/>
              <a:t>perioder</a:t>
            </a:r>
            <a:r>
              <a:rPr lang="sv-FI" sz="2000" dirty="0" smtClean="0"/>
              <a:t>: </a:t>
            </a:r>
          </a:p>
          <a:p>
            <a:pPr lvl="1"/>
            <a:r>
              <a:rPr lang="sv-FI" sz="2000" dirty="0" smtClean="0"/>
              <a:t>Period I:  veckorna 36-43, höstterminen</a:t>
            </a:r>
          </a:p>
          <a:p>
            <a:pPr lvl="1"/>
            <a:r>
              <a:rPr lang="sv-FI" sz="2000" dirty="0" smtClean="0"/>
              <a:t>Period II: veckorna 44-51, höstterminen</a:t>
            </a:r>
          </a:p>
          <a:p>
            <a:pPr lvl="1"/>
            <a:r>
              <a:rPr lang="sv-FI" sz="2000" dirty="0" smtClean="0"/>
              <a:t>Period III: veckorna 2-11, vårterminen</a:t>
            </a:r>
          </a:p>
          <a:p>
            <a:pPr lvl="1"/>
            <a:r>
              <a:rPr lang="sv-FI" sz="2000" dirty="0" smtClean="0"/>
              <a:t>Period IV: veckorna 12-21, vårterminen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C6370-ECFD-48EB-B2B2-83AA0F96A630}" type="datetime1">
              <a:rPr lang="sv-FI" smtClean="0">
                <a:solidFill>
                  <a:prstClr val="white"/>
                </a:solidFill>
              </a:rPr>
              <a:t>20-08-2019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>
                <a:solidFill>
                  <a:prstClr val="white"/>
                </a:solidFill>
              </a:rPr>
              <a:pPr/>
              <a:t>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Åbo Akademi | Domkyrkotorget 3 | 20500 Åbo</a:t>
            </a: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78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050" y="573899"/>
            <a:ext cx="5718362" cy="1770591"/>
          </a:xfrm>
        </p:spPr>
        <p:txBody>
          <a:bodyPr/>
          <a:lstStyle/>
          <a:p>
            <a:r>
              <a:rPr lang="fi-FI" dirty="0" smtClean="0">
                <a:latin typeface="Palatino Linotype" pitchFamily="18" charset="0"/>
              </a:rPr>
              <a:t>Lite terminologi</a:t>
            </a:r>
            <a:endParaRPr lang="sv-FI" dirty="0">
              <a:latin typeface="Palatin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7" y="1916832"/>
            <a:ext cx="7362205" cy="4248471"/>
          </a:xfrm>
        </p:spPr>
        <p:txBody>
          <a:bodyPr>
            <a:normAutofit/>
          </a:bodyPr>
          <a:lstStyle/>
          <a:p>
            <a:r>
              <a:rPr lang="sv-FI" sz="2000" dirty="0" smtClean="0"/>
              <a:t>Universitet (inte skola)</a:t>
            </a:r>
          </a:p>
          <a:p>
            <a:r>
              <a:rPr lang="sv-FI" sz="2000" dirty="0" smtClean="0"/>
              <a:t>Föreläsning/laboration/räkneövning</a:t>
            </a:r>
          </a:p>
          <a:p>
            <a:r>
              <a:rPr lang="sv-FI" sz="2000" dirty="0" smtClean="0"/>
              <a:t>Tentamen eller bara tent (inte prov)</a:t>
            </a:r>
          </a:p>
          <a:p>
            <a:r>
              <a:rPr lang="sv-FI" sz="2000" dirty="0"/>
              <a:t>1 studiepoäng (sp) motsvarar ca 25-27 timmars </a:t>
            </a:r>
            <a:r>
              <a:rPr lang="sv-FI" sz="2000" dirty="0" smtClean="0"/>
              <a:t>arbete</a:t>
            </a:r>
          </a:p>
          <a:p>
            <a:r>
              <a:rPr lang="sv-FI" sz="2000" dirty="0" smtClean="0"/>
              <a:t>Akademisk kvart praktiseras vid ÅA, lektionstiderna är:</a:t>
            </a:r>
            <a:endParaRPr lang="sv-FI" sz="2000" dirty="0"/>
          </a:p>
          <a:p>
            <a:pPr marL="457200" lvl="1" indent="0">
              <a:buNone/>
            </a:pPr>
            <a:r>
              <a:rPr lang="en-US" sz="2000" b="1" dirty="0"/>
              <a:t>8-10</a:t>
            </a:r>
            <a:r>
              <a:rPr lang="en-US" sz="2000" dirty="0"/>
              <a:t> = 8.15-9.45</a:t>
            </a:r>
            <a:br>
              <a:rPr lang="en-US" sz="2000" dirty="0"/>
            </a:br>
            <a:r>
              <a:rPr lang="en-US" sz="2000" b="1" dirty="0"/>
              <a:t>10-12</a:t>
            </a:r>
            <a:r>
              <a:rPr lang="en-US" sz="2000" dirty="0"/>
              <a:t> = 10.15-11.45 </a:t>
            </a:r>
            <a:br>
              <a:rPr lang="en-US" sz="2000" dirty="0"/>
            </a:br>
            <a:r>
              <a:rPr lang="en-US" sz="2000" b="1" dirty="0"/>
              <a:t>13-15</a:t>
            </a:r>
            <a:r>
              <a:rPr lang="en-US" sz="2000" dirty="0"/>
              <a:t> = </a:t>
            </a:r>
            <a:r>
              <a:rPr lang="en-US" sz="2000" b="1" dirty="0"/>
              <a:t>13.30</a:t>
            </a:r>
            <a:r>
              <a:rPr lang="en-US" sz="2000" dirty="0"/>
              <a:t>-15.00 </a:t>
            </a:r>
            <a:r>
              <a:rPr lang="en-US" sz="2000" dirty="0" smtClean="0"/>
              <a:t> (OBS!)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b="1" dirty="0"/>
              <a:t>15-17</a:t>
            </a:r>
            <a:r>
              <a:rPr lang="en-US" sz="2000" dirty="0"/>
              <a:t> = </a:t>
            </a:r>
            <a:r>
              <a:rPr lang="en-US" sz="2000" dirty="0" smtClean="0"/>
              <a:t>15.15-16.45</a:t>
            </a:r>
          </a:p>
          <a:p>
            <a:pPr marL="457200" lvl="1" indent="0">
              <a:buNone/>
            </a:pPr>
            <a:endParaRPr lang="sv-FI" sz="1800" dirty="0" smtClean="0"/>
          </a:p>
          <a:p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4A78D-93D8-411C-96B8-D635A6ACBD6B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21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476672"/>
            <a:ext cx="828092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	</a:t>
            </a:r>
            <a:r>
              <a:rPr lang="fi-FI" sz="3500" dirty="0" smtClean="0"/>
              <a:t>Utbildningar och examina vid     				utbildningslinjen för IT					     		</a:t>
            </a:r>
            <a:endParaRPr lang="fi-FI" sz="900" dirty="0"/>
          </a:p>
          <a:p>
            <a:pPr marL="0" indent="0">
              <a:buNone/>
            </a:pPr>
            <a:r>
              <a:rPr lang="fi-FI" sz="2200" b="1" dirty="0" smtClean="0"/>
              <a:t>Kandidatexamina</a:t>
            </a:r>
          </a:p>
          <a:p>
            <a:r>
              <a:rPr lang="sv-FI" altLang="sv-FI" sz="1800" dirty="0" smtClean="0">
                <a:latin typeface="Palatino Linotype" panose="02040502050505030304" pitchFamily="18" charset="0"/>
              </a:rPr>
              <a:t>Datavetenskap (DV): </a:t>
            </a:r>
            <a:r>
              <a:rPr lang="sv-FI" altLang="sv-FI" sz="1800" dirty="0">
                <a:latin typeface="Palatino Linotype" panose="02040502050505030304" pitchFamily="18" charset="0"/>
              </a:rPr>
              <a:t>Kandidatexamen i naturvetenskaper (</a:t>
            </a:r>
            <a:r>
              <a:rPr lang="sv-FI" altLang="sv-FI" sz="1800" dirty="0" err="1" smtClean="0">
                <a:latin typeface="Palatino Linotype" panose="02040502050505030304" pitchFamily="18" charset="0"/>
              </a:rPr>
              <a:t>NaK</a:t>
            </a:r>
            <a:r>
              <a:rPr lang="sv-FI" altLang="sv-FI" sz="1800" dirty="0" smtClean="0">
                <a:latin typeface="Palatino Linotype" panose="02040502050505030304" pitchFamily="18" charset="0"/>
              </a:rPr>
              <a:t>)</a:t>
            </a:r>
          </a:p>
          <a:p>
            <a:r>
              <a:rPr lang="sv-FI" altLang="sv-FI" sz="1800" dirty="0" smtClean="0">
                <a:latin typeface="Palatino Linotype" panose="02040502050505030304" pitchFamily="18" charset="0"/>
              </a:rPr>
              <a:t>Datateknik (DT): </a:t>
            </a:r>
            <a:r>
              <a:rPr lang="sv-FI" altLang="sv-FI" sz="1800" dirty="0">
                <a:latin typeface="Palatino Linotype" panose="02040502050505030304" pitchFamily="18" charset="0"/>
              </a:rPr>
              <a:t>Teknologie kandidatexamen (</a:t>
            </a:r>
            <a:r>
              <a:rPr lang="sv-FI" altLang="sv-FI" sz="1800" dirty="0" err="1">
                <a:latin typeface="Palatino Linotype" panose="02040502050505030304" pitchFamily="18" charset="0"/>
              </a:rPr>
              <a:t>TkK</a:t>
            </a:r>
            <a:r>
              <a:rPr lang="sv-FI" altLang="sv-FI" sz="1800" dirty="0" smtClean="0">
                <a:latin typeface="Palatino Linotype" panose="02040502050505030304" pitchFamily="18" charset="0"/>
              </a:rPr>
              <a:t>)</a:t>
            </a:r>
            <a:r>
              <a:rPr lang="fi-FI" sz="1800" dirty="0"/>
              <a:t/>
            </a:r>
            <a:br>
              <a:rPr lang="fi-FI" sz="1800" dirty="0"/>
            </a:br>
            <a:endParaRPr lang="fi-FI" sz="1800" dirty="0" smtClean="0"/>
          </a:p>
          <a:p>
            <a:pPr marL="0" indent="0">
              <a:buNone/>
            </a:pPr>
            <a:r>
              <a:rPr lang="fi-FI" sz="2200" b="1" dirty="0" smtClean="0"/>
              <a:t>Magisterexamina</a:t>
            </a:r>
          </a:p>
          <a:p>
            <a:r>
              <a:rPr lang="sv-FI" altLang="sv-FI" sz="1800" dirty="0">
                <a:latin typeface="Palatino Linotype" panose="02040502050505030304" pitchFamily="18" charset="0"/>
              </a:rPr>
              <a:t>Datavetenskap: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Filosofie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magisterexamen</a:t>
            </a:r>
            <a:r>
              <a:rPr lang="fi-FI" altLang="sv-FI" sz="1800" dirty="0">
                <a:latin typeface="Palatino Linotype" panose="02040502050505030304" pitchFamily="18" charset="0"/>
              </a:rPr>
              <a:t> (FM)</a:t>
            </a:r>
          </a:p>
          <a:p>
            <a:r>
              <a:rPr lang="fi-FI" altLang="sv-FI" sz="1800" dirty="0" err="1">
                <a:latin typeface="Palatino Linotype" panose="02040502050505030304" pitchFamily="18" charset="0"/>
              </a:rPr>
              <a:t>Datateknik</a:t>
            </a:r>
            <a:r>
              <a:rPr lang="fi-FI" altLang="sv-FI" sz="1800" dirty="0">
                <a:latin typeface="Palatino Linotype" panose="02040502050505030304" pitchFamily="18" charset="0"/>
              </a:rPr>
              <a:t>: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Diplomingenjör</a:t>
            </a:r>
            <a:r>
              <a:rPr lang="fi-FI" altLang="sv-FI" sz="1800" dirty="0">
                <a:latin typeface="Palatino Linotype" panose="02040502050505030304" pitchFamily="18" charset="0"/>
              </a:rPr>
              <a:t> (DI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)</a:t>
            </a:r>
          </a:p>
          <a:p>
            <a:r>
              <a:rPr lang="fi-FI" altLang="sv-FI" sz="1800" dirty="0" smtClean="0">
                <a:latin typeface="Palatino Linotype" panose="02040502050505030304" pitchFamily="18" charset="0"/>
              </a:rPr>
              <a:t>Engelskspråkigt magisterprogram i IT: Computer Science (FM), Computer Engineering (DI)</a:t>
            </a:r>
            <a:endParaRPr lang="fi-FI" altLang="sv-FI" sz="1800" dirty="0">
              <a:latin typeface="Palatino Linotype" panose="0204050205050503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fi-FI" sz="2000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FI" smtClean="0"/>
              <a:t>29.8.2017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63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4" y="1489868"/>
            <a:ext cx="8080697" cy="488637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sv-FI" altLang="sv-FI" sz="900" b="1" dirty="0" smtClean="0">
              <a:latin typeface="Palatino Linotype" panose="02040502050505030304" pitchFamily="18" charset="0"/>
            </a:endParaRPr>
          </a:p>
          <a:p>
            <a:pPr>
              <a:buNone/>
            </a:pPr>
            <a:r>
              <a:rPr lang="sv-FI" altLang="sv-FI" sz="2000" b="1" dirty="0">
                <a:latin typeface="Palatino Linotype" panose="02040502050505030304" pitchFamily="18" charset="0"/>
              </a:rPr>
              <a:t>Kandidatexamen 180 sp (</a:t>
            </a:r>
            <a:r>
              <a:rPr lang="sv-FI" altLang="sv-FI" sz="2000" b="1" dirty="0" smtClean="0">
                <a:latin typeface="Palatino Linotype" panose="02040502050505030304" pitchFamily="18" charset="0"/>
              </a:rPr>
              <a:t>NaK eller </a:t>
            </a:r>
            <a:r>
              <a:rPr lang="sv-FI" altLang="sv-FI" sz="2000" b="1" dirty="0">
                <a:latin typeface="Palatino Linotype" panose="02040502050505030304" pitchFamily="18" charset="0"/>
              </a:rPr>
              <a:t>TkK), 3 år</a:t>
            </a:r>
          </a:p>
          <a:p>
            <a:r>
              <a:rPr lang="sv-FI" altLang="sv-FI" sz="1800" dirty="0">
                <a:latin typeface="Palatino Linotype" panose="02040502050505030304" pitchFamily="18" charset="0"/>
              </a:rPr>
              <a:t>Gemensamma studier</a:t>
            </a:r>
          </a:p>
          <a:p>
            <a:r>
              <a:rPr lang="sv-FI" altLang="sv-FI" sz="1800" dirty="0">
                <a:latin typeface="Palatino Linotype" panose="02040502050505030304" pitchFamily="18" charset="0"/>
              </a:rPr>
              <a:t>Huvudämne (grund- och ämnesstudier, kandidatavhandling)</a:t>
            </a:r>
          </a:p>
          <a:p>
            <a:r>
              <a:rPr lang="sv-FI" altLang="sv-FI" sz="1800" dirty="0">
                <a:latin typeface="Palatino Linotype" panose="02040502050505030304" pitchFamily="18" charset="0"/>
              </a:rPr>
              <a:t>Biämne</a:t>
            </a:r>
          </a:p>
          <a:p>
            <a:r>
              <a:rPr lang="fi-FI" altLang="sv-FI" sz="1800" dirty="0" err="1" smtClean="0">
                <a:latin typeface="Palatino Linotype" panose="02040502050505030304" pitchFamily="18" charset="0"/>
              </a:rPr>
              <a:t>Språkstudier</a:t>
            </a:r>
            <a:endParaRPr lang="sv-FI" altLang="sv-FI" sz="1800" dirty="0">
              <a:latin typeface="Palatino Linotype" panose="02040502050505030304" pitchFamily="18" charset="0"/>
            </a:endParaRPr>
          </a:p>
          <a:p>
            <a:r>
              <a:rPr lang="sv-FI" altLang="sv-FI" sz="1800" dirty="0" smtClean="0">
                <a:latin typeface="Palatino Linotype" panose="02040502050505030304" pitchFamily="18" charset="0"/>
              </a:rPr>
              <a:t>Akademiska studiefärdigheter </a:t>
            </a:r>
            <a:r>
              <a:rPr lang="sv-FI" altLang="sv-FI" sz="1800" dirty="0">
                <a:latin typeface="Palatino Linotype" panose="02040502050505030304" pitchFamily="18" charset="0"/>
              </a:rPr>
              <a:t>(ASF-kurs</a:t>
            </a:r>
            <a:r>
              <a:rPr lang="sv-FI" altLang="sv-FI" sz="1800" dirty="0" smtClean="0">
                <a:latin typeface="Palatino Linotype" panose="02040502050505030304" pitchFamily="18" charset="0"/>
              </a:rPr>
              <a:t>)</a:t>
            </a:r>
          </a:p>
          <a:p>
            <a:r>
              <a:rPr lang="sv-FI" altLang="sv-FI" sz="1800" dirty="0" smtClean="0">
                <a:latin typeface="Palatino Linotype" panose="02040502050505030304" pitchFamily="18" charset="0"/>
              </a:rPr>
              <a:t>Valfria studier</a:t>
            </a:r>
            <a:endParaRPr lang="sv-FI" altLang="sv-FI" sz="1800" dirty="0">
              <a:latin typeface="Palatino Linotype" panose="02040502050505030304" pitchFamily="18" charset="0"/>
            </a:endParaRPr>
          </a:p>
          <a:p>
            <a:pPr>
              <a:buNone/>
            </a:pPr>
            <a:endParaRPr lang="sv-FI" altLang="sv-FI" sz="1800" b="1" i="1" dirty="0">
              <a:latin typeface="Palatino Linotype" panose="02040502050505030304" pitchFamily="18" charset="0"/>
            </a:endParaRPr>
          </a:p>
          <a:p>
            <a:pPr>
              <a:buNone/>
            </a:pPr>
            <a:r>
              <a:rPr lang="fi-FI" altLang="sv-FI" sz="2000" b="1" dirty="0">
                <a:latin typeface="Palatino Linotype" panose="02040502050505030304" pitchFamily="18" charset="0"/>
              </a:rPr>
              <a:t>Magister-/DI-examen 120 sp (</a:t>
            </a:r>
            <a:r>
              <a:rPr lang="fi-FI" altLang="sv-FI" sz="2000" b="1" dirty="0" smtClean="0">
                <a:latin typeface="Palatino Linotype" panose="02040502050505030304" pitchFamily="18" charset="0"/>
              </a:rPr>
              <a:t>FM eller </a:t>
            </a:r>
            <a:r>
              <a:rPr lang="fi-FI" altLang="sv-FI" sz="2000" b="1" dirty="0">
                <a:latin typeface="Palatino Linotype" panose="02040502050505030304" pitchFamily="18" charset="0"/>
              </a:rPr>
              <a:t>DI), 2 år </a:t>
            </a:r>
          </a:p>
          <a:p>
            <a:r>
              <a:rPr lang="sv-FI" altLang="sv-FI" sz="1800" dirty="0">
                <a:latin typeface="Palatino Linotype" panose="02040502050505030304" pitchFamily="18" charset="0"/>
              </a:rPr>
              <a:t>Huvudämnesmoduler</a:t>
            </a:r>
          </a:p>
          <a:p>
            <a:r>
              <a:rPr lang="sv-FI" altLang="sv-FI" sz="1800" dirty="0">
                <a:latin typeface="Palatino Linotype" panose="02040502050505030304" pitchFamily="18" charset="0"/>
              </a:rPr>
              <a:t>Tematisk modul</a:t>
            </a:r>
          </a:p>
          <a:p>
            <a:r>
              <a:rPr lang="sv-FI" altLang="sv-FI" sz="1800" dirty="0">
                <a:latin typeface="Palatino Linotype" panose="02040502050505030304" pitchFamily="18" charset="0"/>
              </a:rPr>
              <a:t>Avhandling pro </a:t>
            </a:r>
            <a:r>
              <a:rPr lang="sv-FI" altLang="sv-FI" sz="1800" dirty="0" err="1">
                <a:latin typeface="Palatino Linotype" panose="02040502050505030304" pitchFamily="18" charset="0"/>
              </a:rPr>
              <a:t>gradu</a:t>
            </a:r>
            <a:endParaRPr lang="sv-FI" altLang="sv-FI" sz="1800" dirty="0">
              <a:latin typeface="Palatino Linotype" panose="02040502050505030304" pitchFamily="18" charset="0"/>
            </a:endParaRPr>
          </a:p>
          <a:p>
            <a:r>
              <a:rPr lang="sv-FI" altLang="sv-FI" sz="1800" dirty="0">
                <a:latin typeface="Palatino Linotype" panose="02040502050505030304" pitchFamily="18" charset="0"/>
              </a:rPr>
              <a:t>Valfria studier</a:t>
            </a:r>
          </a:p>
          <a:p>
            <a:pPr marL="1828800" lvl="4" indent="0">
              <a:buNone/>
            </a:pPr>
            <a:endParaRPr lang="sv-FI" sz="3600" dirty="0" smtClean="0">
              <a:latin typeface="Palatino Linotype" panose="0204050205050503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36F3E-0FC3-4F9A-BAF9-AC53E4D1F359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 smtClean="0"/>
              <a:t>Åbo</a:t>
            </a:r>
            <a:r>
              <a:rPr lang="en-US" dirty="0" smtClean="0"/>
              <a:t> </a:t>
            </a:r>
            <a:r>
              <a:rPr lang="en-US" dirty="0" err="1" smtClean="0"/>
              <a:t>Akademi</a:t>
            </a:r>
            <a:r>
              <a:rPr lang="en-US" dirty="0" smtClean="0"/>
              <a:t> | </a:t>
            </a:r>
            <a:r>
              <a:rPr lang="en-US" dirty="0" err="1" smtClean="0"/>
              <a:t>Domkyrkotorget</a:t>
            </a:r>
            <a:r>
              <a:rPr lang="en-US" dirty="0" smtClean="0"/>
              <a:t> 3 | 20500 </a:t>
            </a:r>
            <a:r>
              <a:rPr lang="en-US" dirty="0" err="1" smtClean="0"/>
              <a:t>Åbo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60337" y="705692"/>
            <a:ext cx="6351579" cy="838101"/>
          </a:xfrm>
          <a:prstGeom prst="rect">
            <a:avLst/>
          </a:prstGeom>
          <a:ln w="3175" cmpd="sng">
            <a:noFill/>
          </a:ln>
        </p:spPr>
        <p:txBody>
          <a:bodyPr vert="horz" wrap="square" lIns="0" tIns="0" rIns="0" bIns="0" rtlCol="0" anchor="t" anchorCtr="0">
            <a:normAutofit/>
          </a:bodyPr>
          <a:lstStyle>
            <a:lvl1pPr algn="l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0" i="0" kern="1200" cap="none" spc="0" normalizeH="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fi-FI" dirty="0" smtClean="0">
                <a:latin typeface="Palatino Linotype" pitchFamily="18" charset="0"/>
              </a:rPr>
              <a:t>Examensinnehåll</a:t>
            </a:r>
            <a:endParaRPr lang="fi-FI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19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9009" y="620688"/>
            <a:ext cx="5718362" cy="550069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Studierna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121" y="1988840"/>
            <a:ext cx="8640959" cy="452364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i-FI" altLang="sv-FI" sz="1800" b="1" dirty="0">
                <a:latin typeface="Palatino Linotype" panose="02040502050505030304" pitchFamily="18" charset="0"/>
              </a:rPr>
              <a:t>Gemensamma studierna </a:t>
            </a:r>
            <a:r>
              <a:rPr lang="fi-FI" altLang="sv-FI" sz="1800" dirty="0">
                <a:latin typeface="Palatino Linotype" panose="02040502050505030304" pitchFamily="18" charset="0"/>
              </a:rPr>
              <a:t>ger en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bred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bas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>
                <a:latin typeface="Palatino Linotype" panose="02040502050505030304" pitchFamily="18" charset="0"/>
              </a:rPr>
              <a:t>för de fortsatta huvudämnesstudierna. Alla kurserna är gemensamma för DT och DV.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b="1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i-FI" altLang="sv-FI" sz="1800" b="1" dirty="0">
                <a:latin typeface="Palatino Linotype" panose="02040502050505030304" pitchFamily="18" charset="0"/>
              </a:rPr>
              <a:t>Huvudämnesstudierna</a:t>
            </a:r>
            <a:r>
              <a:rPr lang="fi-FI" altLang="sv-FI" sz="1800" dirty="0">
                <a:latin typeface="Palatino Linotype" panose="02040502050505030304" pitchFamily="18" charset="0"/>
              </a:rPr>
              <a:t> består av grundstudier 25 sp och ämnesstudier 35 sp. </a:t>
            </a:r>
            <a:br>
              <a:rPr lang="fi-FI" altLang="sv-FI" sz="1800" dirty="0">
                <a:latin typeface="Palatino Linotype" panose="02040502050505030304" pitchFamily="18" charset="0"/>
              </a:rPr>
            </a:br>
            <a:r>
              <a:rPr lang="fi-FI" altLang="sv-FI" sz="1800" dirty="0" smtClean="0">
                <a:latin typeface="Palatino Linotype" panose="02040502050505030304" pitchFamily="18" charset="0"/>
              </a:rPr>
              <a:t>Grundstudierna 25 sp är lika för DT och DV. Kurserna </a:t>
            </a:r>
            <a:r>
              <a:rPr lang="fi-FI" altLang="sv-FI" sz="1800" dirty="0">
                <a:latin typeface="Palatino Linotype" panose="02040502050505030304" pitchFamily="18" charset="0"/>
              </a:rPr>
              <a:t>inom ämnesstudierna 35 sp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är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olika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för DT </a:t>
            </a:r>
            <a:r>
              <a:rPr lang="fi-FI" altLang="sv-FI" sz="1800" dirty="0">
                <a:latin typeface="Palatino Linotype" panose="02040502050505030304" pitchFamily="18" charset="0"/>
              </a:rPr>
              <a:t>och DV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. </a:t>
            </a:r>
            <a:r>
              <a:rPr lang="fi-FI" altLang="sv-FI" sz="1800" dirty="0">
                <a:latin typeface="Palatino Linotype" panose="02040502050505030304" pitchFamily="18" charset="0"/>
              </a:rPr>
              <a:t>I ämnesstudierna ingår en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10 sp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kandidatavhandling</a:t>
            </a:r>
            <a:r>
              <a:rPr lang="fi-FI" altLang="sv-FI" sz="1800" dirty="0">
                <a:latin typeface="Palatino Linotype" panose="02040502050505030304" pitchFamily="18" charset="0"/>
              </a:rPr>
              <a:t>.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endParaRPr lang="fi-FI" altLang="sv-FI" sz="18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i-FI" altLang="sv-FI" sz="1800" dirty="0">
                <a:latin typeface="Palatino Linotype" panose="02040502050505030304" pitchFamily="18" charset="0"/>
              </a:rPr>
              <a:t>Ett kort </a:t>
            </a:r>
            <a:r>
              <a:rPr lang="fi-FI" altLang="sv-FI" sz="1800" b="1" dirty="0">
                <a:latin typeface="Palatino Linotype" panose="02040502050505030304" pitchFamily="18" charset="0"/>
              </a:rPr>
              <a:t>biämne</a:t>
            </a:r>
            <a:r>
              <a:rPr lang="fi-FI" altLang="sv-FI" sz="1800" dirty="0">
                <a:latin typeface="Palatino Linotype" panose="02040502050505030304" pitchFamily="18" charset="0"/>
              </a:rPr>
              <a:t> (25 sp)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ingår i kandidatexamen. </a:t>
            </a:r>
            <a:r>
              <a:rPr lang="fi-FI" altLang="sv-FI" sz="1800" dirty="0">
                <a:latin typeface="Palatino Linotype" panose="02040502050505030304" pitchFamily="18" charset="0"/>
              </a:rPr>
              <a:t/>
            </a:r>
            <a:br>
              <a:rPr lang="fi-FI" altLang="sv-FI" sz="1800" dirty="0">
                <a:latin typeface="Palatino Linotype" panose="02040502050505030304" pitchFamily="18" charset="0"/>
              </a:rPr>
            </a:br>
            <a:r>
              <a:rPr lang="fi-FI" altLang="sv-FI" sz="1800" dirty="0">
                <a:latin typeface="Palatino Linotype" panose="02040502050505030304" pitchFamily="18" charset="0"/>
              </a:rPr>
              <a:t>För DT är </a:t>
            </a:r>
            <a:r>
              <a:rPr lang="fi-FI" altLang="sv-FI" sz="1800" b="1" dirty="0" smtClean="0">
                <a:latin typeface="Palatino Linotype" panose="02040502050505030304" pitchFamily="18" charset="0"/>
              </a:rPr>
              <a:t>Tekniskt biämne obligatoriskt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(består </a:t>
            </a:r>
            <a:r>
              <a:rPr lang="fi-FI" altLang="sv-FI" sz="1800" dirty="0">
                <a:latin typeface="Palatino Linotype" panose="02040502050505030304" pitchFamily="18" charset="0"/>
              </a:rPr>
              <a:t>av kurser i matematik, fysik och industriell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ekonomi). </a:t>
            </a:r>
            <a:r>
              <a:rPr lang="fi-FI" altLang="sv-FI" sz="1800" dirty="0">
                <a:latin typeface="Palatino Linotype" panose="02040502050505030304" pitchFamily="18" charset="0"/>
              </a:rPr>
              <a:t>För DV är 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biämnet</a:t>
            </a:r>
            <a:r>
              <a:rPr lang="fi-FI" altLang="sv-FI" sz="1800" dirty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valfritt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,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men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det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ska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vara ett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godkänt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ÅA-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biämne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med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fastslagen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kurssammansättning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(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biämnen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från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andra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universtitet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kan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också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godkännas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på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dekanus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beslut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).</a:t>
            </a:r>
            <a:endParaRPr lang="fi-FI" altLang="sv-FI" sz="900" dirty="0">
              <a:latin typeface="Palatino Linotype" panose="0204050205050503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fi-FI" altLang="sv-FI" sz="900" dirty="0" smtClean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dirty="0" smtClean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dirty="0" smtClean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800" dirty="0" smtClean="0">
              <a:latin typeface="Palatino Linotype" panose="0204050205050503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fi-FI" altLang="sv-FI" sz="18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</a:pPr>
            <a:endParaRPr lang="en-US" altLang="sv-FI" sz="2200" dirty="0">
              <a:latin typeface="Palatino Linotype" panose="02040502050505030304" pitchFamily="18" charset="0"/>
            </a:endParaRPr>
          </a:p>
          <a:p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792CD-FEC1-412C-8860-8D8CE76C9584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18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6050" y="574675"/>
            <a:ext cx="5718362" cy="766093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Studierna forts.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88840"/>
            <a:ext cx="8008876" cy="410445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i-FI" altLang="sv-FI" sz="1800" b="1" dirty="0" err="1" smtClean="0">
                <a:latin typeface="Palatino Linotype" panose="02040502050505030304" pitchFamily="18" charset="0"/>
              </a:rPr>
              <a:t>Språkstudier</a:t>
            </a:r>
            <a:r>
              <a:rPr lang="fi-FI" altLang="sv-FI" sz="1800" b="1" dirty="0" smtClean="0">
                <a:latin typeface="Palatino Linotype" panose="02040502050505030304" pitchFamily="18" charset="0"/>
              </a:rPr>
              <a:t>: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Kraven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>
                <a:latin typeface="Palatino Linotype" panose="02040502050505030304" pitchFamily="18" charset="0"/>
              </a:rPr>
              <a:t>är lika för alla;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en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kurs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>
                <a:latin typeface="Palatino Linotype" panose="02040502050505030304" pitchFamily="18" charset="0"/>
              </a:rPr>
              <a:t>i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finska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/</a:t>
            </a:r>
            <a:r>
              <a:rPr lang="fi-FI" altLang="sv-FI" sz="1800" dirty="0" err="1">
                <a:latin typeface="Palatino Linotype" panose="02040502050505030304" pitchFamily="18" charset="0"/>
              </a:rPr>
              <a:t>s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venska</a:t>
            </a:r>
            <a:r>
              <a:rPr lang="fi-FI" altLang="sv-FI" sz="1800" dirty="0">
                <a:latin typeface="Palatino Linotype" panose="02040502050505030304" pitchFamily="18" charset="0"/>
              </a:rPr>
              <a:t>,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ett språk på nivå 4 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(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oftast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 smtClean="0">
                <a:latin typeface="Palatino Linotype" panose="02040502050505030304" pitchFamily="18" charset="0"/>
              </a:rPr>
              <a:t>engelska</a:t>
            </a:r>
            <a:r>
              <a:rPr lang="fi-FI" altLang="sv-FI" sz="1800" dirty="0" smtClean="0">
                <a:latin typeface="Palatino Linotype" panose="02040502050505030304" pitchFamily="18" charset="0"/>
              </a:rPr>
              <a:t>) </a:t>
            </a:r>
            <a:r>
              <a:rPr lang="fi-FI" altLang="sv-FI" sz="1800" dirty="0">
                <a:latin typeface="Palatino Linotype" panose="02040502050505030304" pitchFamily="18" charset="0"/>
              </a:rPr>
              <a:t>och Akademisk framställning.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10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900" dirty="0">
              <a:latin typeface="Palatino Linotype" panose="0204050205050503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i-FI" altLang="sv-FI" sz="1800" b="1" dirty="0">
                <a:latin typeface="Palatino Linotype" panose="02040502050505030304" pitchFamily="18" charset="0"/>
              </a:rPr>
              <a:t>Akademiska studiefärdigheter</a:t>
            </a:r>
            <a:r>
              <a:rPr lang="fi-FI" altLang="sv-FI" sz="1800" dirty="0">
                <a:latin typeface="Palatino Linotype" panose="02040502050505030304" pitchFamily="18" charset="0"/>
              </a:rPr>
              <a:t> (ASF) 5 sp, avläggs under hösten åk 1. </a:t>
            </a:r>
            <a:r>
              <a:rPr lang="sv-FI" sz="1800" dirty="0"/>
              <a:t>Kursen är till största delen integrerad med kursen Introduktion till Informationsteknologi och Programmering II. Tutorerna tar er </a:t>
            </a:r>
            <a:r>
              <a:rPr lang="sv-FI" sz="1800" dirty="0" smtClean="0"/>
              <a:t>denna vecka till datorklassen för inloggning </a:t>
            </a:r>
            <a:r>
              <a:rPr lang="sv-FI" sz="1800" dirty="0"/>
              <a:t>i Moodle. </a:t>
            </a:r>
            <a:endParaRPr lang="sv-FI" sz="1800" dirty="0" smtClean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sv-FI" sz="1800" dirty="0" smtClean="0"/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fi-FI" altLang="sv-FI" sz="1800" b="1" dirty="0" err="1">
                <a:solidFill>
                  <a:prstClr val="black"/>
                </a:solidFill>
                <a:latin typeface="Palatino Linotype" panose="02040502050505030304" pitchFamily="18" charset="0"/>
              </a:rPr>
              <a:t>Valfria</a:t>
            </a:r>
            <a:r>
              <a:rPr lang="fi-FI" altLang="sv-FI" sz="1800" b="1" dirty="0">
                <a:solidFill>
                  <a:prstClr val="black"/>
                </a:solidFill>
                <a:latin typeface="Palatino Linotype" panose="02040502050505030304" pitchFamily="18" charset="0"/>
              </a:rPr>
              <a:t> </a:t>
            </a:r>
            <a:r>
              <a:rPr lang="fi-FI" altLang="sv-FI" sz="1800" b="1" dirty="0" err="1">
                <a:solidFill>
                  <a:prstClr val="black"/>
                </a:solidFill>
                <a:latin typeface="Palatino Linotype" panose="02040502050505030304" pitchFamily="18" charset="0"/>
              </a:rPr>
              <a:t>studierna</a:t>
            </a:r>
            <a:r>
              <a:rPr lang="fi-FI" altLang="sv-FI" sz="1800" b="1" dirty="0">
                <a:solidFill>
                  <a:prstClr val="black"/>
                </a:solidFill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solidFill>
                  <a:prstClr val="black"/>
                </a:solidFill>
                <a:latin typeface="Palatino Linotype" panose="02040502050505030304" pitchFamily="18" charset="0"/>
              </a:rPr>
              <a:t>kan</a:t>
            </a:r>
            <a:r>
              <a:rPr lang="fi-FI" altLang="sv-FI" sz="1800" dirty="0">
                <a:solidFill>
                  <a:prstClr val="black"/>
                </a:solidFill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solidFill>
                  <a:prstClr val="black"/>
                </a:solidFill>
                <a:latin typeface="Palatino Linotype" panose="02040502050505030304" pitchFamily="18" charset="0"/>
              </a:rPr>
              <a:t>bestå</a:t>
            </a:r>
            <a:r>
              <a:rPr lang="fi-FI" altLang="sv-FI" sz="1800" dirty="0">
                <a:solidFill>
                  <a:prstClr val="black"/>
                </a:solidFill>
                <a:latin typeface="Palatino Linotype" panose="02040502050505030304" pitchFamily="18" charset="0"/>
              </a:rPr>
              <a:t> av </a:t>
            </a:r>
            <a:r>
              <a:rPr lang="fi-FI" altLang="sv-FI" sz="1800" dirty="0" err="1">
                <a:solidFill>
                  <a:prstClr val="black"/>
                </a:solidFill>
                <a:latin typeface="Palatino Linotype" panose="02040502050505030304" pitchFamily="18" charset="0"/>
              </a:rPr>
              <a:t>vilka</a:t>
            </a:r>
            <a:r>
              <a:rPr lang="fi-FI" altLang="sv-FI" sz="1800" dirty="0">
                <a:solidFill>
                  <a:prstClr val="black"/>
                </a:solidFill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solidFill>
                  <a:prstClr val="black"/>
                </a:solidFill>
                <a:latin typeface="Palatino Linotype" panose="02040502050505030304" pitchFamily="18" charset="0"/>
              </a:rPr>
              <a:t>högskole</a:t>
            </a:r>
            <a:r>
              <a:rPr lang="fi-FI" altLang="sv-FI" sz="1800" dirty="0">
                <a:solidFill>
                  <a:prstClr val="black"/>
                </a:solidFill>
                <a:latin typeface="Palatino Linotype" panose="02040502050505030304" pitchFamily="18" charset="0"/>
              </a:rPr>
              <a:t>/</a:t>
            </a:r>
            <a:r>
              <a:rPr lang="fi-FI" altLang="sv-FI" sz="1800" dirty="0" err="1">
                <a:solidFill>
                  <a:prstClr val="black"/>
                </a:solidFill>
                <a:latin typeface="Palatino Linotype" panose="02040502050505030304" pitchFamily="18" charset="0"/>
              </a:rPr>
              <a:t>universtitetskurser</a:t>
            </a:r>
            <a:r>
              <a:rPr lang="fi-FI" altLang="sv-FI" sz="1800" dirty="0">
                <a:solidFill>
                  <a:prstClr val="black"/>
                </a:solidFill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solidFill>
                  <a:prstClr val="black"/>
                </a:solidFill>
                <a:latin typeface="Palatino Linotype" panose="02040502050505030304" pitchFamily="18" charset="0"/>
              </a:rPr>
              <a:t>som</a:t>
            </a:r>
            <a:r>
              <a:rPr lang="fi-FI" altLang="sv-FI" sz="1800" dirty="0">
                <a:solidFill>
                  <a:prstClr val="black"/>
                </a:solidFill>
                <a:latin typeface="Palatino Linotype" panose="02040502050505030304" pitchFamily="18" charset="0"/>
              </a:rPr>
              <a:t> </a:t>
            </a:r>
            <a:r>
              <a:rPr lang="fi-FI" altLang="sv-FI" sz="1800" dirty="0" err="1">
                <a:solidFill>
                  <a:prstClr val="black"/>
                </a:solidFill>
                <a:latin typeface="Palatino Linotype" panose="02040502050505030304" pitchFamily="18" charset="0"/>
              </a:rPr>
              <a:t>helst</a:t>
            </a:r>
            <a:r>
              <a:rPr lang="fi-FI" altLang="sv-FI" sz="1800" dirty="0">
                <a:solidFill>
                  <a:prstClr val="black"/>
                </a:solidFill>
                <a:latin typeface="Palatino Linotype" panose="02040502050505030304" pitchFamily="18" charset="0"/>
              </a:rPr>
              <a:t>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fi-FI" altLang="sv-FI" sz="2800" dirty="0">
              <a:latin typeface="Palatino Linotype" panose="02040502050505030304" pitchFamily="18" charset="0"/>
            </a:endParaRPr>
          </a:p>
          <a:p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64FF3-2B7E-4058-9029-FBEDEDD54D4C}" type="datetime1">
              <a:rPr lang="sv-FI" smtClean="0"/>
              <a:t>20-08-2019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3200" y="404665"/>
            <a:ext cx="7200800" cy="1440160"/>
          </a:xfrm>
        </p:spPr>
        <p:txBody>
          <a:bodyPr>
            <a:normAutofit fontScale="90000"/>
          </a:bodyPr>
          <a:lstStyle/>
          <a:p>
            <a:r>
              <a:rPr lang="fi-FI" dirty="0" smtClean="0">
                <a:latin typeface="Palatino Linotype" pitchFamily="18" charset="0"/>
              </a:rPr>
              <a:t>Utbildingslinjen för Informationsteknologi</a:t>
            </a:r>
            <a:br>
              <a:rPr lang="fi-FI" dirty="0" smtClean="0">
                <a:latin typeface="Palatino Linotype" pitchFamily="18" charset="0"/>
              </a:rPr>
            </a:br>
            <a:r>
              <a:rPr lang="fi-FI" sz="2700" dirty="0" smtClean="0">
                <a:latin typeface="Palatino Linotype" pitchFamily="18" charset="0"/>
              </a:rPr>
              <a:t>kandidatexamen 180 </a:t>
            </a:r>
            <a:r>
              <a:rPr lang="fi-FI" sz="2700" dirty="0" err="1" smtClean="0">
                <a:latin typeface="Palatino Linotype" pitchFamily="18" charset="0"/>
              </a:rPr>
              <a:t>sp</a:t>
            </a:r>
            <a:r>
              <a:rPr lang="fi-FI" sz="2700" dirty="0" smtClean="0">
                <a:latin typeface="Palatino Linotype" pitchFamily="18" charset="0"/>
              </a:rPr>
              <a:t>,  DT (</a:t>
            </a:r>
            <a:r>
              <a:rPr lang="fi-FI" sz="2700" dirty="0" err="1" smtClean="0">
                <a:latin typeface="Palatino Linotype" pitchFamily="18" charset="0"/>
              </a:rPr>
              <a:t>TkK</a:t>
            </a:r>
            <a:r>
              <a:rPr lang="fi-FI" sz="2700" dirty="0" smtClean="0">
                <a:latin typeface="Palatino Linotype" pitchFamily="18" charset="0"/>
              </a:rPr>
              <a:t>) eller  DV (</a:t>
            </a:r>
            <a:r>
              <a:rPr lang="fi-FI" sz="2700" dirty="0" err="1" smtClean="0">
                <a:latin typeface="Palatino Linotype" pitchFamily="18" charset="0"/>
              </a:rPr>
              <a:t>NaK</a:t>
            </a:r>
            <a:r>
              <a:rPr lang="fi-FI" sz="2700" dirty="0" smtClean="0">
                <a:latin typeface="Palatino Linotype" pitchFamily="18" charset="0"/>
              </a:rPr>
              <a:t>)</a:t>
            </a:r>
            <a:endParaRPr lang="fi-FI" sz="27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6457055"/>
              </p:ext>
            </p:extLst>
          </p:nvPr>
        </p:nvGraphicFramePr>
        <p:xfrm>
          <a:off x="1943200" y="2166946"/>
          <a:ext cx="6048672" cy="3672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24136">
                <a:tc gridSpan="2">
                  <a:txBody>
                    <a:bodyPr/>
                    <a:lstStyle/>
                    <a:p>
                      <a:r>
                        <a:rPr lang="fi-FI" dirty="0" smtClean="0">
                          <a:solidFill>
                            <a:sysClr val="windowText" lastClr="000000"/>
                          </a:solidFill>
                        </a:rPr>
                        <a:t>Gemensamma studier 60 sp</a:t>
                      </a:r>
                    </a:p>
                    <a:p>
                      <a:r>
                        <a:rPr lang="fi-FI" b="0" dirty="0" smtClean="0">
                          <a:solidFill>
                            <a:sysClr val="windowText" lastClr="000000"/>
                          </a:solidFill>
                        </a:rPr>
                        <a:t>lika för DT och DV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fi-FI" dirty="0" err="1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Valfria</a:t>
                      </a:r>
                      <a:r>
                        <a:rPr lang="fi-FI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 </a:t>
                      </a:r>
                    </a:p>
                    <a:p>
                      <a:r>
                        <a:rPr lang="fi-FI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studier </a:t>
                      </a:r>
                    </a:p>
                    <a:p>
                      <a:r>
                        <a:rPr lang="fi-FI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</a:rPr>
                        <a:t>15 sp</a:t>
                      </a:r>
                      <a:endParaRPr lang="fi-FI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fi-FI" dirty="0" smtClean="0">
                          <a:solidFill>
                            <a:sysClr val="windowText" lastClr="000000"/>
                          </a:solidFill>
                        </a:rPr>
                        <a:t>Språk </a:t>
                      </a:r>
                    </a:p>
                    <a:p>
                      <a:r>
                        <a:rPr lang="fi-FI" dirty="0" smtClean="0">
                          <a:solidFill>
                            <a:sysClr val="windowText" lastClr="000000"/>
                          </a:solidFill>
                        </a:rPr>
                        <a:t>15 sp</a:t>
                      </a:r>
                      <a:endParaRPr lang="fi-FI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4136">
                <a:tc gridSpan="2">
                  <a:txBody>
                    <a:bodyPr/>
                    <a:lstStyle/>
                    <a:p>
                      <a:r>
                        <a:rPr lang="fi-FI" b="1" dirty="0" smtClean="0"/>
                        <a:t>Huvudämnesstudier</a:t>
                      </a:r>
                      <a:r>
                        <a:rPr lang="fi-FI" b="1" baseline="0" dirty="0" smtClean="0"/>
                        <a:t> 60 sp (DT/DV)</a:t>
                      </a:r>
                    </a:p>
                    <a:p>
                      <a:r>
                        <a:rPr lang="fi-FI" sz="1600" b="0" baseline="0" dirty="0" smtClean="0"/>
                        <a:t>Grundstudier 25 sp (lika för DT och DV)</a:t>
                      </a:r>
                    </a:p>
                    <a:p>
                      <a:r>
                        <a:rPr lang="fi-FI" sz="1600" b="0" baseline="0" dirty="0" smtClean="0"/>
                        <a:t>Ämnesstudier 35 sp (olika kurser för DT och DV)</a:t>
                      </a:r>
                      <a:endParaRPr lang="fi-FI" sz="1600" b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r>
                        <a:rPr lang="fi-FI" b="1" dirty="0" smtClean="0"/>
                        <a:t>Biämnesstudier 25 sp</a:t>
                      </a:r>
                    </a:p>
                    <a:p>
                      <a:r>
                        <a:rPr lang="fi-FI" sz="1600" b="0" dirty="0" smtClean="0"/>
                        <a:t>DT: </a:t>
                      </a:r>
                      <a:r>
                        <a:rPr lang="fi-FI" sz="1600" b="0" dirty="0" err="1" smtClean="0"/>
                        <a:t>Tekniskt</a:t>
                      </a:r>
                      <a:r>
                        <a:rPr lang="fi-FI" sz="1600" b="0" baseline="0" dirty="0" smtClean="0"/>
                        <a:t> biämne</a:t>
                      </a:r>
                    </a:p>
                    <a:p>
                      <a:r>
                        <a:rPr lang="fi-FI" sz="1600" b="0" baseline="0" dirty="0" smtClean="0"/>
                        <a:t>DV: </a:t>
                      </a:r>
                      <a:r>
                        <a:rPr lang="fi-FI" sz="1600" b="0" baseline="0" dirty="0" err="1" smtClean="0"/>
                        <a:t>Valfritt</a:t>
                      </a:r>
                      <a:r>
                        <a:rPr lang="fi-FI" sz="1600" b="0" baseline="0" dirty="0" smtClean="0"/>
                        <a:t> </a:t>
                      </a:r>
                      <a:r>
                        <a:rPr lang="fi-FI" sz="1600" b="0" baseline="0" dirty="0" smtClean="0"/>
                        <a:t>biämne</a:t>
                      </a:r>
                      <a:endParaRPr lang="fi-FI" sz="1600" b="0" dirty="0" smtClean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 smtClean="0"/>
                        <a:t>ASF-kurs 5 sp</a:t>
                      </a:r>
                      <a:endParaRPr lang="fi-FI" b="1" dirty="0"/>
                    </a:p>
                  </a:txBody>
                  <a:tcPr>
                    <a:lnL w="12700" cmpd="sng">
                      <a:noFill/>
                    </a:lnL>
                    <a:lnR w="381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FI" smtClean="0"/>
              <a:t>29.8.2017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60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utorutbildning_23.4.2015_Bio&amp;Farmaci">
  <a:themeElements>
    <a:clrScheme name="Mukautettu 2">
      <a:dk1>
        <a:sysClr val="windowText" lastClr="000000"/>
      </a:dk1>
      <a:lt1>
        <a:sysClr val="window" lastClr="FFFFFF"/>
      </a:lt1>
      <a:dk2>
        <a:srgbClr val="9F0926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Tutorutbildning_23.4.2015_Bio&amp;Farmaci</Template>
  <TotalTime>18605</TotalTime>
  <Words>1171</Words>
  <Application>Microsoft Office PowerPoint</Application>
  <PresentationFormat>On-screen Show (4:3)</PresentationFormat>
  <Paragraphs>253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Palatino</vt:lpstr>
      <vt:lpstr>Palatino Linotype</vt:lpstr>
      <vt:lpstr>Wingdings</vt:lpstr>
      <vt:lpstr>Tutorutbildning_23.4.2015_Bio&amp;Farmaci</vt:lpstr>
      <vt:lpstr>VÄLKOMMEN  till fakulteten för naturvetenskaper och teknik!  27.8.2019 Utbildningslinjen för informationsteknologi  </vt:lpstr>
      <vt:lpstr>Personal och enheter</vt:lpstr>
      <vt:lpstr>Läsåret, terminer och perioder</vt:lpstr>
      <vt:lpstr>Lite terminologi</vt:lpstr>
      <vt:lpstr>PowerPoint Presentation</vt:lpstr>
      <vt:lpstr>PowerPoint Presentation</vt:lpstr>
      <vt:lpstr>Studierna</vt:lpstr>
      <vt:lpstr>Studierna forts.</vt:lpstr>
      <vt:lpstr>Utbildingslinjen för Informationsteknologi kandidatexamen 180 sp,  DT (TkK) eller  DV (NaK)</vt:lpstr>
      <vt:lpstr>Studiehandboken</vt:lpstr>
      <vt:lpstr>Studieplaneringsverktyget</vt:lpstr>
      <vt:lpstr>Studierådgivning</vt:lpstr>
      <vt:lpstr>Tillgodoräknanden</vt:lpstr>
      <vt:lpstr>Tutorer, egenlärare</vt:lpstr>
      <vt:lpstr>Viktiga nätsidor</vt:lpstr>
      <vt:lpstr>Frågor, problem?</vt:lpstr>
      <vt:lpstr>PowerPoint Presentation</vt:lpstr>
      <vt:lpstr>Studiepsykologerna</vt:lpstr>
      <vt:lpstr>Studiepsykologerna kan hjälpa dig då du kämpar med </vt:lpstr>
      <vt:lpstr>När kontakta studiepsykolog och när studenthälsan?</vt:lpstr>
      <vt:lpstr>Gå in och kolla på vårt material</vt:lpstr>
      <vt:lpstr>Studiepsykologernas kontaktuppgifter</vt:lpstr>
      <vt:lpstr> </vt:lpstr>
      <vt:lpstr>PowerPoint Presentation</vt:lpstr>
    </vt:vector>
  </TitlesOfParts>
  <Company>Åbo Akademi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Tutorutbildning  23.4.2015 Information om Utbildningslinjen för biovetenskaper och Utbildningslinjen för farmaci</dc:title>
  <dc:creator>Heidi Karlsson</dc:creator>
  <cp:lastModifiedBy>Jessica Lindroos</cp:lastModifiedBy>
  <cp:revision>131</cp:revision>
  <cp:lastPrinted>2018-08-27T12:25:13Z</cp:lastPrinted>
  <dcterms:created xsi:type="dcterms:W3CDTF">2015-04-20T05:50:20Z</dcterms:created>
  <dcterms:modified xsi:type="dcterms:W3CDTF">2019-08-20T09:51:36Z</dcterms:modified>
</cp:coreProperties>
</file>