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78" r:id="rId4"/>
    <p:sldId id="279" r:id="rId5"/>
    <p:sldId id="259" r:id="rId6"/>
    <p:sldId id="262" r:id="rId7"/>
    <p:sldId id="265" r:id="rId8"/>
    <p:sldId id="272" r:id="rId9"/>
    <p:sldId id="260" r:id="rId10"/>
    <p:sldId id="261" r:id="rId11"/>
    <p:sldId id="270" r:id="rId12"/>
    <p:sldId id="275" r:id="rId13"/>
    <p:sldId id="287" r:id="rId14"/>
    <p:sldId id="288" r:id="rId15"/>
    <p:sldId id="266" r:id="rId16"/>
    <p:sldId id="273" r:id="rId17"/>
    <p:sldId id="267" r:id="rId18"/>
    <p:sldId id="274" r:id="rId19"/>
    <p:sldId id="281" r:id="rId20"/>
    <p:sldId id="282" r:id="rId21"/>
    <p:sldId id="283" r:id="rId22"/>
    <p:sldId id="284" r:id="rId23"/>
    <p:sldId id="285" r:id="rId24"/>
    <p:sldId id="286" r:id="rId25"/>
    <p:sldId id="269" r:id="rId26"/>
  </p:sldIdLst>
  <p:sldSz cx="9144000" cy="6858000" type="screen4x3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2">
          <p15:clr>
            <a:srgbClr val="A4A3A4"/>
          </p15:clr>
        </p15:guide>
        <p15:guide id="2" orient="horz" pos="2742">
          <p15:clr>
            <a:srgbClr val="A4A3A4"/>
          </p15:clr>
        </p15:guide>
        <p15:guide id="3" orient="horz" pos="2823">
          <p15:clr>
            <a:srgbClr val="A4A3A4"/>
          </p15:clr>
        </p15:guide>
        <p15:guide id="4" orient="horz" pos="3748">
          <p15:clr>
            <a:srgbClr val="A4A3A4"/>
          </p15:clr>
        </p15:guide>
        <p15:guide id="5" orient="horz" pos="1499">
          <p15:clr>
            <a:srgbClr val="A4A3A4"/>
          </p15:clr>
        </p15:guide>
        <p15:guide id="6" orient="horz" pos="1584">
          <p15:clr>
            <a:srgbClr val="A4A3A4"/>
          </p15:clr>
        </p15:guide>
        <p15:guide id="7" pos="466">
          <p15:clr>
            <a:srgbClr val="A4A3A4"/>
          </p15:clr>
        </p15:guide>
        <p15:guide id="8" pos="4062">
          <p15:clr>
            <a:srgbClr val="A4A3A4"/>
          </p15:clr>
        </p15:guide>
        <p15:guide id="9" pos="5295">
          <p15:clr>
            <a:srgbClr val="A4A3A4"/>
          </p15:clr>
        </p15:guide>
        <p15:guide id="10" pos="4150">
          <p15:clr>
            <a:srgbClr val="A4A3A4"/>
          </p15:clr>
        </p15:guide>
        <p15:guide id="11" pos="1696">
          <p15:clr>
            <a:srgbClr val="A4A3A4"/>
          </p15:clr>
        </p15:guide>
        <p15:guide id="12" pos="2836">
          <p15:clr>
            <a:srgbClr val="A4A3A4"/>
          </p15:clr>
        </p15:guide>
        <p15:guide id="13" pos="1606">
          <p15:clr>
            <a:srgbClr val="A4A3A4"/>
          </p15:clr>
        </p15:guide>
        <p15:guide id="14" pos="29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F09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1" autoAdjust="0"/>
    <p:restoredTop sz="94639" autoAdjust="0"/>
  </p:normalViewPr>
  <p:slideViewPr>
    <p:cSldViewPr snapToObjects="1">
      <p:cViewPr varScale="1">
        <p:scale>
          <a:sx n="73" d="100"/>
          <a:sy n="73" d="100"/>
        </p:scale>
        <p:origin x="1416" y="66"/>
      </p:cViewPr>
      <p:guideLst>
        <p:guide orient="horz" pos="362"/>
        <p:guide orient="horz" pos="2742"/>
        <p:guide orient="horz" pos="2823"/>
        <p:guide orient="horz" pos="3748"/>
        <p:guide orient="horz" pos="1499"/>
        <p:guide orient="horz" pos="1584"/>
        <p:guide pos="466"/>
        <p:guide pos="4062"/>
        <p:guide pos="5295"/>
        <p:guide pos="4150"/>
        <p:guide pos="1696"/>
        <p:guide pos="2836"/>
        <p:guide pos="1606"/>
        <p:guide pos="29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2" d="100"/>
        <a:sy n="162" d="100"/>
      </p:scale>
      <p:origin x="0" y="27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E0AA1E-DD21-6648-B137-6B29616C0733}" type="datetimeFigureOut">
              <a:rPr lang="fi-FI" smtClean="0"/>
              <a:pPr/>
              <a:t>19.8.2019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08CC0-214B-B346-91B0-786D92525CD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94372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A99C67-D84B-134F-A431-517186126448}" type="datetimeFigureOut">
              <a:rPr lang="fi-FI" smtClean="0"/>
              <a:pPr/>
              <a:t>19.8.2019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C4868-6D62-304A-81AF-3DBAAEA24DA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38011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6192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12991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54751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34267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13083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16282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88250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68059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20716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06486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0750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13210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86610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41106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6895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35897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5527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3319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5981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18420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26872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9134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45638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1345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5576" y="2492896"/>
            <a:ext cx="7641364" cy="1512168"/>
          </a:xfrm>
          <a:ln>
            <a:noFill/>
          </a:ln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4500" b="0" i="0">
                <a:latin typeface="Arial"/>
                <a:cs typeface="Arial"/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55576" y="4149080"/>
            <a:ext cx="7650236" cy="1182325"/>
          </a:xfrm>
          <a:ln>
            <a:noFill/>
          </a:ln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600" b="0" i="0" cap="none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subtitle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551A3-70FC-400C-AE13-E47B30B2EBE8}" type="datetime1">
              <a:rPr lang="sv-FI" smtClean="0"/>
              <a:t>19-08-2019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302" y="6376243"/>
            <a:ext cx="35989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err="1" smtClean="0"/>
              <a:t>Åbo</a:t>
            </a:r>
            <a:r>
              <a:rPr lang="en-US" dirty="0" smtClean="0"/>
              <a:t> </a:t>
            </a:r>
            <a:r>
              <a:rPr lang="en-US" dirty="0" err="1" smtClean="0"/>
              <a:t>Akademi</a:t>
            </a:r>
            <a:r>
              <a:rPr lang="en-US" dirty="0" smtClean="0"/>
              <a:t> | </a:t>
            </a:r>
            <a:r>
              <a:rPr lang="en-US" dirty="0" err="1" smtClean="0"/>
              <a:t>Domkyrkotorget</a:t>
            </a:r>
            <a:r>
              <a:rPr lang="en-US" dirty="0" smtClean="0"/>
              <a:t> 3 | 20500 </a:t>
            </a:r>
            <a:r>
              <a:rPr lang="en-US" dirty="0" err="1" smtClean="0"/>
              <a:t>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52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86050" y="574675"/>
            <a:ext cx="5718362" cy="1770591"/>
          </a:xfrm>
          <a:ln>
            <a:noFill/>
          </a:ln>
        </p:spPr>
        <p:txBody>
          <a:bodyPr>
            <a:normAutofit/>
          </a:bodyPr>
          <a:lstStyle>
            <a:lvl1pPr>
              <a:lnSpc>
                <a:spcPct val="90000"/>
              </a:lnSpc>
              <a:defRPr sz="3500" b="0" i="0">
                <a:latin typeface="Arial"/>
                <a:cs typeface="Arial"/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39775" y="2345266"/>
            <a:ext cx="7666038" cy="3820037"/>
          </a:xfrm>
          <a:ln>
            <a:noFill/>
          </a:ln>
        </p:spPr>
        <p:txBody>
          <a:bodyPr lIns="0" tIns="0" rIns="0" bIns="0" anchor="t" anchorCtr="0"/>
          <a:lstStyle>
            <a:lvl1pPr marL="342900" indent="-342900">
              <a:buFont typeface="Wingdings" charset="2"/>
              <a:buChar char="§"/>
              <a:defRPr/>
            </a:lvl1pPr>
          </a:lstStyle>
          <a:p>
            <a:pPr lvl="0"/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text</a:t>
            </a:r>
            <a:endParaRPr lang="fi-FI" dirty="0" smtClean="0"/>
          </a:p>
          <a:p>
            <a:pPr lvl="1"/>
            <a:r>
              <a:rPr lang="fi-FI" dirty="0" smtClean="0"/>
              <a:t>Second </a:t>
            </a:r>
            <a:r>
              <a:rPr lang="fi-FI" dirty="0" err="1" smtClean="0"/>
              <a:t>level</a:t>
            </a:r>
            <a:endParaRPr lang="fi-FI" dirty="0" smtClean="0"/>
          </a:p>
          <a:p>
            <a:pPr lvl="2"/>
            <a:r>
              <a:rPr lang="fi-FI" dirty="0" smtClean="0"/>
              <a:t>Third </a:t>
            </a:r>
            <a:r>
              <a:rPr lang="fi-FI" dirty="0" err="1" smtClean="0"/>
              <a:t>level</a:t>
            </a:r>
            <a:endParaRPr lang="fi-FI" dirty="0" smtClean="0"/>
          </a:p>
          <a:p>
            <a:pPr lvl="3"/>
            <a:r>
              <a:rPr lang="fi-FI" dirty="0" err="1" smtClean="0"/>
              <a:t>Fourth</a:t>
            </a:r>
            <a:r>
              <a:rPr lang="fi-FI" dirty="0" smtClean="0"/>
              <a:t> </a:t>
            </a:r>
            <a:r>
              <a:rPr lang="fi-FI" dirty="0" err="1" smtClean="0"/>
              <a:t>level</a:t>
            </a:r>
            <a:endParaRPr lang="fi-FI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C1CE-1AC4-4791-AA65-AB6B4B5C80F9}" type="datetime1">
              <a:rPr lang="sv-FI" smtClean="0"/>
              <a:t>19-08-2019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kstiruutu 6"/>
          <p:cNvSpPr txBox="1"/>
          <p:nvPr userDrawn="1"/>
        </p:nvSpPr>
        <p:spPr>
          <a:xfrm>
            <a:off x="300567" y="61425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302" y="6376243"/>
            <a:ext cx="35989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err="1" smtClean="0"/>
              <a:t>Åbo</a:t>
            </a:r>
            <a:r>
              <a:rPr lang="en-US" dirty="0" smtClean="0"/>
              <a:t> </a:t>
            </a:r>
            <a:r>
              <a:rPr lang="en-US" dirty="0" err="1" smtClean="0"/>
              <a:t>Akademi</a:t>
            </a:r>
            <a:r>
              <a:rPr lang="en-US" dirty="0" smtClean="0"/>
              <a:t> | </a:t>
            </a:r>
            <a:r>
              <a:rPr lang="en-US" dirty="0" err="1" smtClean="0"/>
              <a:t>Domkyrkotorget</a:t>
            </a:r>
            <a:r>
              <a:rPr lang="en-US" dirty="0" smtClean="0"/>
              <a:t> 3 | 20500 </a:t>
            </a:r>
            <a:r>
              <a:rPr lang="en-US" dirty="0" err="1" smtClean="0"/>
              <a:t>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762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CCF27-E7E8-4252-A7E7-D8D5B6E14388}" type="datetime1">
              <a:rPr lang="sv-FI" smtClean="0"/>
              <a:t>19-08-2019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746124" y="2420888"/>
            <a:ext cx="3768725" cy="3529062"/>
          </a:xfrm>
        </p:spPr>
        <p:txBody>
          <a:bodyPr/>
          <a:lstStyle>
            <a:lvl1pPr>
              <a:defRPr sz="2000">
                <a:latin typeface="Palatino Linotype"/>
                <a:cs typeface="Palatino Linotype"/>
              </a:defRPr>
            </a:lvl1pPr>
            <a:lvl2pPr>
              <a:defRPr sz="1800">
                <a:latin typeface="Palatino Linotype"/>
                <a:cs typeface="Palatino Linotype"/>
              </a:defRPr>
            </a:lvl2pPr>
            <a:lvl3pPr>
              <a:defRPr sz="1600">
                <a:latin typeface="Palatino Linotype"/>
                <a:cs typeface="Palatino Linotype"/>
              </a:defRPr>
            </a:lvl3pPr>
            <a:lvl4pPr>
              <a:defRPr sz="1800"/>
            </a:lvl4pPr>
            <a:lvl5pPr marL="1828800" indent="0">
              <a:buNone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text</a:t>
            </a:r>
            <a:r>
              <a:rPr lang="fi-FI" dirty="0" smtClean="0"/>
              <a:t> </a:t>
            </a:r>
          </a:p>
          <a:p>
            <a:pPr lvl="1"/>
            <a:r>
              <a:rPr lang="fi-FI" dirty="0" smtClean="0"/>
              <a:t>Second </a:t>
            </a:r>
            <a:r>
              <a:rPr lang="fi-FI" dirty="0" err="1" smtClean="0"/>
              <a:t>level</a:t>
            </a:r>
            <a:endParaRPr lang="fi-FI" dirty="0" smtClean="0"/>
          </a:p>
          <a:p>
            <a:pPr lvl="2"/>
            <a:r>
              <a:rPr lang="fi-FI" dirty="0" smtClean="0"/>
              <a:t>Third </a:t>
            </a:r>
            <a:r>
              <a:rPr lang="fi-FI" dirty="0" err="1" smtClean="0"/>
              <a:t>level</a:t>
            </a:r>
            <a:endParaRPr lang="fi-FI" dirty="0" smtClean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2686050" y="574675"/>
            <a:ext cx="5718362" cy="180498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3500" b="0" i="0">
                <a:latin typeface="Arial"/>
                <a:cs typeface="Arial"/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646613" y="2514600"/>
            <a:ext cx="3759199" cy="34353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Picture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302" y="6376243"/>
            <a:ext cx="35989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err="1" smtClean="0"/>
              <a:t>Åbo</a:t>
            </a:r>
            <a:r>
              <a:rPr lang="en-US" dirty="0" smtClean="0"/>
              <a:t> </a:t>
            </a:r>
            <a:r>
              <a:rPr lang="en-US" dirty="0" err="1" smtClean="0"/>
              <a:t>Akademi</a:t>
            </a:r>
            <a:r>
              <a:rPr lang="en-US" dirty="0" smtClean="0"/>
              <a:t> | </a:t>
            </a:r>
            <a:r>
              <a:rPr lang="en-US" dirty="0" err="1" smtClean="0"/>
              <a:t>Domkyrkotorget</a:t>
            </a:r>
            <a:r>
              <a:rPr lang="en-US" dirty="0" smtClean="0"/>
              <a:t> 3 | 20500 </a:t>
            </a:r>
            <a:r>
              <a:rPr lang="en-US" dirty="0" err="1" smtClean="0"/>
              <a:t>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972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46125" y="2514600"/>
            <a:ext cx="7659688" cy="36507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Horizontal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5610B-0C3E-4E15-80C0-739BD47DCA5C}" type="datetime1">
              <a:rPr lang="sv-FI" smtClean="0"/>
              <a:t>19-08-2019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2686050" y="574676"/>
            <a:ext cx="5718362" cy="180498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3500" b="0" i="0">
                <a:latin typeface="Arial"/>
                <a:cs typeface="Arial"/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302" y="6376243"/>
            <a:ext cx="35989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err="1" smtClean="0"/>
              <a:t>Åbo</a:t>
            </a:r>
            <a:r>
              <a:rPr lang="en-US" dirty="0" smtClean="0"/>
              <a:t> </a:t>
            </a:r>
            <a:r>
              <a:rPr lang="en-US" dirty="0" err="1" smtClean="0"/>
              <a:t>Akademi</a:t>
            </a:r>
            <a:r>
              <a:rPr lang="en-US" dirty="0" smtClean="0"/>
              <a:t> | </a:t>
            </a:r>
            <a:r>
              <a:rPr lang="en-US" dirty="0" err="1" smtClean="0"/>
              <a:t>Domkyrkotorget</a:t>
            </a:r>
            <a:r>
              <a:rPr lang="en-US" dirty="0" smtClean="0"/>
              <a:t> 3 | 20500 </a:t>
            </a:r>
            <a:r>
              <a:rPr lang="en-US" dirty="0" err="1" smtClean="0"/>
              <a:t>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38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5576" y="2492896"/>
            <a:ext cx="7641364" cy="1512168"/>
          </a:xfrm>
        </p:spPr>
        <p:txBody>
          <a:bodyPr anchor="t" anchorCtr="0">
            <a:noAutofit/>
          </a:bodyPr>
          <a:lstStyle>
            <a:lvl1pPr algn="ctr">
              <a:lnSpc>
                <a:spcPct val="100000"/>
              </a:lnSpc>
              <a:defRPr sz="4500" b="0" i="0">
                <a:latin typeface="Arial"/>
                <a:cs typeface="Arial"/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3CB9C-4458-4C05-8D6C-60E70189B375}" type="datetime1">
              <a:rPr lang="sv-FI" smtClean="0"/>
              <a:t>19-08-2019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302" y="6376243"/>
            <a:ext cx="35989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err="1" smtClean="0"/>
              <a:t>Åbo</a:t>
            </a:r>
            <a:r>
              <a:rPr lang="en-US" dirty="0" smtClean="0"/>
              <a:t> </a:t>
            </a:r>
            <a:r>
              <a:rPr lang="en-US" dirty="0" err="1" smtClean="0"/>
              <a:t>Akademi</a:t>
            </a:r>
            <a:r>
              <a:rPr lang="en-US" dirty="0" smtClean="0"/>
              <a:t> | </a:t>
            </a:r>
            <a:r>
              <a:rPr lang="en-US" dirty="0" err="1" smtClean="0"/>
              <a:t>Domkyrkotorget</a:t>
            </a:r>
            <a:r>
              <a:rPr lang="en-US" dirty="0" smtClean="0"/>
              <a:t> 3 | 20500 </a:t>
            </a:r>
            <a:r>
              <a:rPr lang="en-US" dirty="0" err="1" smtClean="0"/>
              <a:t>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78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047127" y="2421467"/>
            <a:ext cx="705547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3836" y="2560320"/>
            <a:ext cx="3538728" cy="331012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6008" y="2560320"/>
            <a:ext cx="3538728" cy="331012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7988-27AB-4241-A3FB-7E364F923B0D}" type="datetimeFigureOut">
              <a:rPr lang="sv-FI" smtClean="0"/>
              <a:t>19-08-2019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56A8-C10A-468F-A315-73857ACB8D7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9657457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orakulmio 12"/>
          <p:cNvSpPr/>
          <p:nvPr/>
        </p:nvSpPr>
        <p:spPr>
          <a:xfrm>
            <a:off x="-7471" y="6283280"/>
            <a:ext cx="9166411" cy="58475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5" name="Kuva 14" descr="Sigill_ai_vektor_gul65pros.png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81" b="71460"/>
          <a:stretch/>
        </p:blipFill>
        <p:spPr>
          <a:xfrm>
            <a:off x="395536" y="6284836"/>
            <a:ext cx="2951565" cy="583200"/>
          </a:xfrm>
          <a:prstGeom prst="rect">
            <a:avLst/>
          </a:prstGeom>
        </p:spPr>
      </p:pic>
      <p:sp>
        <p:nvSpPr>
          <p:cNvPr id="11" name="Suorakulmio 10"/>
          <p:cNvSpPr/>
          <p:nvPr/>
        </p:nvSpPr>
        <p:spPr>
          <a:xfrm>
            <a:off x="107504" y="116632"/>
            <a:ext cx="2437259" cy="226303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>
              <a:effectLst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89411" y="470647"/>
            <a:ext cx="5707529" cy="1934882"/>
          </a:xfrm>
          <a:prstGeom prst="rect">
            <a:avLst/>
          </a:prstGeom>
          <a:ln w="3175" cmpd="sng">
            <a:noFill/>
          </a:ln>
        </p:spPr>
        <p:txBody>
          <a:bodyPr vert="horz" wrap="square" lIns="0" tIns="0" rIns="0" bIns="0" rtlCol="0" anchor="t" anchorCtr="0">
            <a:normAutofit/>
          </a:bodyPr>
          <a:lstStyle/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624" y="2525059"/>
            <a:ext cx="7658753" cy="3424222"/>
          </a:xfrm>
          <a:prstGeom prst="rect">
            <a:avLst/>
          </a:prstGeom>
          <a:ln w="3175" cmpd="sng">
            <a:noFill/>
          </a:ln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text</a:t>
            </a:r>
            <a:r>
              <a:rPr lang="fi-FI" dirty="0" smtClean="0"/>
              <a:t> </a:t>
            </a:r>
            <a:r>
              <a:rPr lang="fi-FI" dirty="0" err="1" smtClean="0"/>
              <a:t>styles</a:t>
            </a:r>
            <a:endParaRPr lang="fi-FI" dirty="0" smtClean="0"/>
          </a:p>
          <a:p>
            <a:pPr lvl="1"/>
            <a:r>
              <a:rPr lang="fi-FI" dirty="0" smtClean="0"/>
              <a:t>Second </a:t>
            </a:r>
            <a:r>
              <a:rPr lang="fi-FI" dirty="0" err="1" smtClean="0"/>
              <a:t>level</a:t>
            </a:r>
            <a:endParaRPr lang="fi-FI" dirty="0" smtClean="0"/>
          </a:p>
          <a:p>
            <a:pPr lvl="2"/>
            <a:r>
              <a:rPr lang="fi-FI" dirty="0" smtClean="0"/>
              <a:t>Third </a:t>
            </a:r>
            <a:r>
              <a:rPr lang="fi-FI" dirty="0" err="1" smtClean="0"/>
              <a:t>level</a:t>
            </a:r>
            <a:endParaRPr lang="fi-FI" dirty="0" smtClean="0"/>
          </a:p>
          <a:p>
            <a:pPr lvl="3"/>
            <a:r>
              <a:rPr lang="fi-FI" dirty="0" err="1" smtClean="0"/>
              <a:t>Fourth</a:t>
            </a:r>
            <a:r>
              <a:rPr lang="fi-FI" dirty="0" smtClean="0"/>
              <a:t> </a:t>
            </a:r>
            <a:r>
              <a:rPr lang="fi-FI" dirty="0" err="1" smtClean="0"/>
              <a:t>level</a:t>
            </a:r>
            <a:endParaRPr lang="fi-FI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2280" y="6376243"/>
            <a:ext cx="792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E5EE8A59-64D9-4E1E-B94A-9A53E9DBBD88}" type="datetime1">
              <a:rPr lang="sv-FI" smtClean="0"/>
              <a:t>19-08-2019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28384" y="6376243"/>
            <a:ext cx="3774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BB6090E5-003B-8F44-964F-FA902A5221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4" descr="aalogobasic4c.eps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839" y="560823"/>
            <a:ext cx="888313" cy="926114"/>
          </a:xfrm>
          <a:prstGeom prst="rect">
            <a:avLst/>
          </a:prstGeom>
        </p:spPr>
      </p:pic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302" y="6376243"/>
            <a:ext cx="35989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err="1" smtClean="0"/>
              <a:t>Åbo</a:t>
            </a:r>
            <a:r>
              <a:rPr lang="en-US" dirty="0" smtClean="0"/>
              <a:t> </a:t>
            </a:r>
            <a:r>
              <a:rPr lang="en-US" dirty="0" err="1" smtClean="0"/>
              <a:t>Akademi</a:t>
            </a:r>
            <a:r>
              <a:rPr lang="en-US" dirty="0" smtClean="0"/>
              <a:t> | </a:t>
            </a:r>
            <a:r>
              <a:rPr lang="en-US" dirty="0" err="1" smtClean="0"/>
              <a:t>Domkyrkotorget</a:t>
            </a:r>
            <a:r>
              <a:rPr lang="en-US" dirty="0" smtClean="0"/>
              <a:t> 3 | 20500 </a:t>
            </a:r>
            <a:r>
              <a:rPr lang="en-US" dirty="0" err="1" smtClean="0"/>
              <a:t>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692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7" r:id="rId4"/>
    <p:sldLayoutId id="2147483659" r:id="rId5"/>
    <p:sldLayoutId id="2147483660" r:id="rId6"/>
  </p:sldLayoutIdLst>
  <p:hf hdr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4000" b="0" i="0" kern="1200" cap="none" spc="0" normalizeH="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Font typeface="Wingdings" charset="2"/>
        <a:buChar char="§"/>
        <a:defRPr sz="2500" kern="1200" spc="0">
          <a:solidFill>
            <a:schemeClr val="tx1"/>
          </a:solidFill>
          <a:latin typeface="Palatino Linotype"/>
          <a:ea typeface="+mn-ea"/>
          <a:cs typeface="Palatino Linotype"/>
        </a:defRPr>
      </a:lvl1pPr>
      <a:lvl2pPr marL="742950" indent="-285750" algn="l" defTabSz="4572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Font typeface="Wingdings" charset="2"/>
        <a:buChar char="§"/>
        <a:defRPr sz="2200" kern="1200">
          <a:solidFill>
            <a:schemeClr val="tx1"/>
          </a:solidFill>
          <a:latin typeface="Palatino Linotype"/>
          <a:ea typeface="+mn-ea"/>
          <a:cs typeface="Palatino Linotype"/>
        </a:defRPr>
      </a:lvl2pPr>
      <a:lvl3pPr marL="1143000" indent="-228600" algn="l" defTabSz="4572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Font typeface="Wingdings" charset="2"/>
        <a:buChar char="§"/>
        <a:defRPr sz="1800" kern="1200">
          <a:solidFill>
            <a:schemeClr val="tx1"/>
          </a:solidFill>
          <a:latin typeface="Palatino Linotype"/>
          <a:ea typeface="+mn-ea"/>
          <a:cs typeface="Palatino Linotype"/>
        </a:defRPr>
      </a:lvl3pPr>
      <a:lvl4pPr marL="1600200" indent="-228600" algn="l" defTabSz="4572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Font typeface="Wingdings" charset="2"/>
        <a:buChar char="§"/>
        <a:defRPr sz="1600" kern="1200">
          <a:solidFill>
            <a:schemeClr val="tx1"/>
          </a:solidFill>
          <a:latin typeface="Palatino Linotype"/>
          <a:ea typeface="+mn-ea"/>
          <a:cs typeface="Palatino Linotype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Palatino"/>
          <a:ea typeface="+mn-ea"/>
          <a:cs typeface="Palatin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studiehandboken.abo.fi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student.abo.fi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studiehandboken.abo.fi/" TargetMode="External"/><Relationship Id="rId7" Type="http://schemas.openxmlformats.org/officeDocument/2006/relationships/hyperlink" Target="https://www.abo.fi/fakultet/fnt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bo.fi/studera-hos-oss/du-som-redan-studerar/studieinformation/" TargetMode="External"/><Relationship Id="rId5" Type="http://schemas.openxmlformats.org/officeDocument/2006/relationships/hyperlink" Target="https://www.abo.fi/" TargetMode="External"/><Relationship Id="rId4" Type="http://schemas.openxmlformats.org/officeDocument/2006/relationships/hyperlink" Target="https://student.abo.fi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fornamn.efternamn@abo.fi" TargetMode="External"/><Relationship Id="rId7" Type="http://schemas.openxmlformats.org/officeDocument/2006/relationships/hyperlink" Target="mailto:helpdesk@abo.fi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studinfo@abo.fi" TargetMode="External"/><Relationship Id="rId5" Type="http://schemas.openxmlformats.org/officeDocument/2006/relationships/hyperlink" Target="mailto:Fornamn.efternamn@abo.fi" TargetMode="External"/><Relationship Id="rId4" Type="http://schemas.openxmlformats.org/officeDocument/2006/relationships/hyperlink" Target="mailto:fnt-studieradgivare@abo.fi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ths.fi/sv/kontaktuppgifter/verksamhetsstallen/abo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oldwww.abo.fi/student/studiepsykolog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ldwww.abo.fi/student/studieteknik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4" Type="http://schemas.openxmlformats.org/officeDocument/2006/relationships/hyperlink" Target="mailto:studiepsykolog@abo.fi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>
          <a:xfrm>
            <a:off x="827584" y="836712"/>
            <a:ext cx="8193185" cy="2232248"/>
          </a:xfrm>
        </p:spPr>
        <p:txBody>
          <a:bodyPr/>
          <a:lstStyle/>
          <a:p>
            <a:pPr algn="ctr"/>
            <a:r>
              <a:rPr lang="fi-FI" sz="4400" dirty="0" smtClean="0">
                <a:solidFill>
                  <a:srgbClr val="9F0926"/>
                </a:solidFill>
                <a:latin typeface="Palatino Linotype" pitchFamily="18" charset="0"/>
              </a:rPr>
              <a:t>VÄLKOMMEN </a:t>
            </a:r>
            <a:br>
              <a:rPr lang="fi-FI" sz="4400" dirty="0" smtClean="0">
                <a:solidFill>
                  <a:srgbClr val="9F0926"/>
                </a:solidFill>
                <a:latin typeface="Palatino Linotype" pitchFamily="18" charset="0"/>
              </a:rPr>
            </a:br>
            <a:r>
              <a:rPr lang="fi-FI" sz="4400" dirty="0" smtClean="0">
                <a:solidFill>
                  <a:srgbClr val="9F0926"/>
                </a:solidFill>
                <a:latin typeface="Palatino Linotype" pitchFamily="18" charset="0"/>
              </a:rPr>
              <a:t>till fakulteten för naturvetenskaper och teknik!</a:t>
            </a:r>
            <a:br>
              <a:rPr lang="fi-FI" sz="4400" dirty="0" smtClean="0">
                <a:solidFill>
                  <a:srgbClr val="9F0926"/>
                </a:solidFill>
                <a:latin typeface="Palatino Linotype" pitchFamily="18" charset="0"/>
              </a:rPr>
            </a:br>
            <a:r>
              <a:rPr lang="fi-FI" sz="4400" dirty="0">
                <a:latin typeface="Palatino Linotype" pitchFamily="18" charset="0"/>
              </a:rPr>
              <a:t/>
            </a:r>
            <a:br>
              <a:rPr lang="fi-FI" sz="4400" dirty="0">
                <a:latin typeface="Palatino Linotype" pitchFamily="18" charset="0"/>
              </a:rPr>
            </a:br>
            <a:r>
              <a:rPr lang="fi-FI" sz="2800" dirty="0" smtClean="0">
                <a:latin typeface="Palatino Linotype" pitchFamily="18" charset="0"/>
              </a:rPr>
              <a:t>26.8.2019</a:t>
            </a:r>
            <a:r>
              <a:rPr lang="fi-FI" sz="4000" dirty="0" smtClean="0">
                <a:latin typeface="Palatino Linotype" pitchFamily="18" charset="0"/>
              </a:rPr>
              <a:t/>
            </a:r>
            <a:br>
              <a:rPr lang="fi-FI" sz="4000" dirty="0" smtClean="0">
                <a:latin typeface="Palatino Linotype" pitchFamily="18" charset="0"/>
              </a:rPr>
            </a:br>
            <a:r>
              <a:rPr lang="fi-FI" sz="2800" dirty="0" smtClean="0">
                <a:latin typeface="Palatino Linotype" pitchFamily="18" charset="0"/>
              </a:rPr>
              <a:t>Utbildningslinjen för biovetenskaper  Utbildningslinjen för farmaci</a:t>
            </a:r>
            <a:br>
              <a:rPr lang="fi-FI" sz="2800" dirty="0" smtClean="0">
                <a:latin typeface="Palatino Linotype" pitchFamily="18" charset="0"/>
              </a:rPr>
            </a:br>
            <a:r>
              <a:rPr lang="fi-FI" sz="2800" dirty="0" smtClean="0">
                <a:latin typeface="Palatino Linotype" pitchFamily="18" charset="0"/>
              </a:rPr>
              <a:t/>
            </a:r>
            <a:br>
              <a:rPr lang="fi-FI" sz="2800" dirty="0" smtClean="0">
                <a:latin typeface="Palatino Linotype" pitchFamily="18" charset="0"/>
              </a:rPr>
            </a:br>
            <a:endParaRPr lang="fi-FI" sz="2800" dirty="0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>
          <a:xfrm>
            <a:off x="1763688" y="5085184"/>
            <a:ext cx="6408712" cy="504056"/>
          </a:xfrm>
        </p:spPr>
        <p:txBody>
          <a:bodyPr>
            <a:normAutofit/>
          </a:bodyPr>
          <a:lstStyle/>
          <a:p>
            <a:pPr algn="ctr"/>
            <a:r>
              <a:rPr lang="fi-FI" sz="2400" dirty="0" smtClean="0">
                <a:latin typeface="Palatino Linotype" pitchFamily="18" charset="0"/>
              </a:rPr>
              <a:t>Studierådgivare Jessica Lindroos</a:t>
            </a:r>
          </a:p>
          <a:p>
            <a:pPr algn="ctr"/>
            <a:endParaRPr lang="fi-FI" sz="2400" dirty="0"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29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0022" y="336014"/>
            <a:ext cx="6294426" cy="1770591"/>
          </a:xfrm>
        </p:spPr>
        <p:txBody>
          <a:bodyPr/>
          <a:lstStyle/>
          <a:p>
            <a:r>
              <a:rPr lang="fi-FI" dirty="0" smtClean="0">
                <a:latin typeface="Palatino Linotype" pitchFamily="18" charset="0"/>
              </a:rPr>
              <a:t>Utbildningslinjen för Farmaci</a:t>
            </a:r>
            <a:br>
              <a:rPr lang="fi-FI" dirty="0" smtClean="0">
                <a:latin typeface="Palatino Linotype" pitchFamily="18" charset="0"/>
              </a:rPr>
            </a:br>
            <a:r>
              <a:rPr lang="fi-FI" sz="2800" dirty="0" smtClean="0">
                <a:latin typeface="Palatino Linotype" pitchFamily="18" charset="0"/>
              </a:rPr>
              <a:t>farmaceutexamen 180 sp,</a:t>
            </a:r>
            <a:br>
              <a:rPr lang="fi-FI" sz="2800" dirty="0" smtClean="0">
                <a:latin typeface="Palatino Linotype" pitchFamily="18" charset="0"/>
              </a:rPr>
            </a:br>
            <a:r>
              <a:rPr lang="fi-FI" sz="2800" dirty="0" smtClean="0">
                <a:latin typeface="Palatino Linotype" pitchFamily="18" charset="0"/>
              </a:rPr>
              <a:t>examensstrukturen</a:t>
            </a:r>
            <a:endParaRPr lang="fi-FI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3227366"/>
              </p:ext>
            </p:extLst>
          </p:nvPr>
        </p:nvGraphicFramePr>
        <p:xfrm>
          <a:off x="1259632" y="1772816"/>
          <a:ext cx="6928572" cy="3519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42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4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4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47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79765">
                <a:tc gridSpan="2">
                  <a:txBody>
                    <a:bodyPr/>
                    <a:lstStyle/>
                    <a:p>
                      <a:r>
                        <a:rPr lang="fi-FI" dirty="0" smtClean="0">
                          <a:solidFill>
                            <a:sysClr val="windowText" lastClr="000000"/>
                          </a:solidFill>
                        </a:rPr>
                        <a:t>Gemensamma studier 35 sp</a:t>
                      </a:r>
                    </a:p>
                    <a:p>
                      <a:r>
                        <a:rPr lang="fi-FI" sz="1600" b="0" dirty="0" smtClean="0">
                          <a:solidFill>
                            <a:sysClr val="windowText" lastClr="000000"/>
                          </a:solidFill>
                        </a:rPr>
                        <a:t>Biologi 20 sp, </a:t>
                      </a:r>
                      <a:r>
                        <a:rPr lang="fi-FI" sz="1600" b="0" dirty="0" err="1" smtClean="0">
                          <a:solidFill>
                            <a:sysClr val="windowText" lastClr="000000"/>
                          </a:solidFill>
                        </a:rPr>
                        <a:t>kemikurser</a:t>
                      </a:r>
                      <a:r>
                        <a:rPr lang="fi-FI" sz="1600" b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fi-FI" sz="1600" b="0" dirty="0" smtClean="0">
                          <a:solidFill>
                            <a:sysClr val="windowText" lastClr="000000"/>
                          </a:solidFill>
                        </a:rPr>
                        <a:t>15 sp</a:t>
                      </a:r>
                      <a:endParaRPr lang="fi-FI" sz="16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fi-FI" dirty="0" err="1" smtClean="0">
                          <a:solidFill>
                            <a:sysClr val="windowText" lastClr="000000"/>
                          </a:solidFill>
                        </a:rPr>
                        <a:t>Valfria</a:t>
                      </a:r>
                      <a:r>
                        <a:rPr lang="fi-FI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fi-FI" dirty="0" err="1" smtClean="0">
                          <a:solidFill>
                            <a:sysClr val="windowText" lastClr="000000"/>
                          </a:solidFill>
                        </a:rPr>
                        <a:t>studier</a:t>
                      </a:r>
                      <a:r>
                        <a:rPr lang="fi-FI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</a:p>
                    <a:p>
                      <a:r>
                        <a:rPr lang="fi-FI" baseline="0" dirty="0" smtClean="0">
                          <a:solidFill>
                            <a:sysClr val="windowText" lastClr="000000"/>
                          </a:solidFill>
                        </a:rPr>
                        <a:t>20 sp</a:t>
                      </a:r>
                      <a:endParaRPr lang="fi-FI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fi-FI" dirty="0" smtClean="0">
                          <a:solidFill>
                            <a:sysClr val="windowText" lastClr="000000"/>
                          </a:solidFill>
                        </a:rPr>
                        <a:t>Språk </a:t>
                      </a:r>
                    </a:p>
                    <a:p>
                      <a:r>
                        <a:rPr lang="fi-FI" dirty="0" smtClean="0">
                          <a:solidFill>
                            <a:sysClr val="windowText" lastClr="000000"/>
                          </a:solidFill>
                        </a:rPr>
                        <a:t>15 sp</a:t>
                      </a:r>
                      <a:endParaRPr lang="fi-FI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6275">
                <a:tc gridSpan="2">
                  <a:txBody>
                    <a:bodyPr/>
                    <a:lstStyle/>
                    <a:p>
                      <a:r>
                        <a:rPr lang="fi-FI" b="1" dirty="0" smtClean="0"/>
                        <a:t>Huvudämnesstudier 75 sp</a:t>
                      </a:r>
                    </a:p>
                    <a:p>
                      <a:r>
                        <a:rPr lang="fi-FI" sz="1600" b="0" dirty="0" smtClean="0"/>
                        <a:t>(Inkl avhandling)</a:t>
                      </a:r>
                      <a:endParaRPr lang="fi-FI" sz="1600" b="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3020">
                <a:tc>
                  <a:txBody>
                    <a:bodyPr/>
                    <a:lstStyle/>
                    <a:p>
                      <a:r>
                        <a:rPr lang="fi-FI" b="1" dirty="0" smtClean="0"/>
                        <a:t>Praktik 30 sp</a:t>
                      </a:r>
                      <a:endParaRPr lang="fi-FI" b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1" dirty="0" smtClean="0"/>
                        <a:t>ASF-kurs 5 sp</a:t>
                      </a:r>
                      <a:endParaRPr lang="fi-FI" b="1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DA29-E2C6-4821-A590-D7D433DCDD5A}" type="datetime1">
              <a:rPr lang="sv-FI" smtClean="0"/>
              <a:t>19-08-2019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6050" y="574675"/>
            <a:ext cx="5718362" cy="766093"/>
          </a:xfrm>
        </p:spPr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Studiehandboken</a:t>
            </a:r>
            <a:endParaRPr lang="sv-FI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1628800"/>
            <a:ext cx="7666038" cy="4464495"/>
          </a:xfrm>
        </p:spPr>
        <p:txBody>
          <a:bodyPr>
            <a:normAutofit/>
          </a:bodyPr>
          <a:lstStyle/>
          <a:p>
            <a:r>
              <a:rPr lang="sv-FI" sz="1800" dirty="0" smtClean="0">
                <a:hlinkClick r:id="rId3"/>
              </a:rPr>
              <a:t>http</a:t>
            </a:r>
            <a:r>
              <a:rPr lang="sv-FI" sz="1800" dirty="0">
                <a:hlinkClick r:id="rId3"/>
              </a:rPr>
              <a:t>://studiehandboken.abo.fi</a:t>
            </a:r>
            <a:r>
              <a:rPr lang="sv-FI" sz="1800" dirty="0" smtClean="0">
                <a:hlinkClick r:id="rId3"/>
              </a:rPr>
              <a:t>/</a:t>
            </a:r>
            <a:endParaRPr lang="sv-FI" sz="1800" dirty="0"/>
          </a:p>
          <a:p>
            <a:endParaRPr lang="sv-FI" sz="1800" dirty="0"/>
          </a:p>
          <a:p>
            <a:r>
              <a:rPr lang="sv-FI" sz="1800" dirty="0" smtClean="0"/>
              <a:t>Här framgår </a:t>
            </a:r>
            <a:r>
              <a:rPr lang="sv-FI" sz="1800" b="1" dirty="0" smtClean="0"/>
              <a:t>examensstrukturen, </a:t>
            </a:r>
            <a:r>
              <a:rPr lang="sv-FI" sz="1800" dirty="0" smtClean="0"/>
              <a:t>dvs vilka delar examen består av, vad som är obligatoriskt och </a:t>
            </a:r>
            <a:r>
              <a:rPr lang="sv-FI" sz="1800" dirty="0" smtClean="0"/>
              <a:t>valbart (det som vi just gått igenom)</a:t>
            </a:r>
            <a:r>
              <a:rPr lang="sv-FI" sz="1800" dirty="0" smtClean="0"/>
              <a:t/>
            </a:r>
            <a:br>
              <a:rPr lang="sv-FI" sz="1800" dirty="0" smtClean="0"/>
            </a:br>
            <a:endParaRPr lang="sv-FI" sz="1800" dirty="0" smtClean="0"/>
          </a:p>
          <a:p>
            <a:r>
              <a:rPr lang="sv-FI" sz="1800" dirty="0"/>
              <a:t>Det finns en </a:t>
            </a:r>
            <a:r>
              <a:rPr lang="sv-FI" sz="1800" b="1" dirty="0"/>
              <a:t>rekommenderad studiegång </a:t>
            </a:r>
            <a:r>
              <a:rPr lang="sv-FI" sz="1800" dirty="0"/>
              <a:t>för varje examen.</a:t>
            </a:r>
            <a:br>
              <a:rPr lang="sv-FI" sz="1800" dirty="0"/>
            </a:br>
            <a:r>
              <a:rPr lang="sv-FI" sz="1800" dirty="0" smtClean="0"/>
              <a:t>Genom att följa den avlägger man kurserna i rätt ordning (får rätt förkunskaper) och minimerar risken för kurskrockar.</a:t>
            </a:r>
          </a:p>
          <a:p>
            <a:endParaRPr lang="sv-FI" sz="1800" dirty="0" smtClean="0"/>
          </a:p>
          <a:p>
            <a:r>
              <a:rPr lang="sv-FI" sz="1800" dirty="0" smtClean="0"/>
              <a:t>Kursnamnen </a:t>
            </a:r>
            <a:r>
              <a:rPr lang="sv-FI" sz="1800" dirty="0" smtClean="0"/>
              <a:t>är </a:t>
            </a:r>
            <a:r>
              <a:rPr lang="sv-FI" sz="1800" dirty="0" smtClean="0"/>
              <a:t>länkar, där du får fram den allmänna kursbeskrivningen och årets kursversion (när och var kursen är schemalagd, vem som är lärare...)</a:t>
            </a:r>
          </a:p>
          <a:p>
            <a:endParaRPr lang="sv-FI" sz="2000" dirty="0" smtClean="0"/>
          </a:p>
          <a:p>
            <a:endParaRPr lang="sv-FI" sz="2000" dirty="0"/>
          </a:p>
          <a:p>
            <a:endParaRPr lang="sv-FI" sz="2000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7B770-7EA3-4966-BCC6-45F6DB7F5E1E}" type="datetime1">
              <a:rPr lang="sv-FI" smtClean="0"/>
              <a:t>19-08-2019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23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Studieplaneringsverktyget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1700808"/>
            <a:ext cx="7666038" cy="4675435"/>
          </a:xfrm>
        </p:spPr>
        <p:txBody>
          <a:bodyPr>
            <a:normAutofit lnSpcReduction="10000"/>
          </a:bodyPr>
          <a:lstStyle/>
          <a:p>
            <a:r>
              <a:rPr lang="sv-FI" sz="1800" dirty="0" smtClean="0">
                <a:hlinkClick r:id="rId3"/>
              </a:rPr>
              <a:t>http://s</a:t>
            </a:r>
            <a:r>
              <a:rPr lang="sv-FI" sz="1800" dirty="0" smtClean="0">
                <a:hlinkClick r:id="rId3"/>
              </a:rPr>
              <a:t>tudent.abo.fi</a:t>
            </a:r>
            <a:r>
              <a:rPr lang="sv-FI" sz="1800" dirty="0" smtClean="0"/>
              <a:t>, allmänt kallat </a:t>
            </a:r>
            <a:r>
              <a:rPr lang="sv-FI" sz="1800" dirty="0" err="1" smtClean="0"/>
              <a:t>Peppi</a:t>
            </a:r>
            <a:r>
              <a:rPr lang="sv-FI" sz="1800" dirty="0" smtClean="0"/>
              <a:t>.</a:t>
            </a:r>
            <a:endParaRPr lang="sv-FI" sz="1800" dirty="0" smtClean="0"/>
          </a:p>
          <a:p>
            <a:r>
              <a:rPr lang="sv-FI" sz="1800" b="1" dirty="0" smtClean="0"/>
              <a:t>Min kurslista: </a:t>
            </a:r>
            <a:r>
              <a:rPr lang="sv-FI" sz="1800" dirty="0" smtClean="0"/>
              <a:t>din </a:t>
            </a:r>
            <a:r>
              <a:rPr lang="sv-FI" sz="1800" dirty="0"/>
              <a:t>individuella studieplan (ISP), dvs </a:t>
            </a:r>
            <a:r>
              <a:rPr lang="sv-FI" sz="1800" dirty="0" smtClean="0"/>
              <a:t>examenstrukturen där du väljer </a:t>
            </a:r>
            <a:r>
              <a:rPr lang="sv-FI" sz="1800" dirty="0"/>
              <a:t>dina </a:t>
            </a:r>
            <a:r>
              <a:rPr lang="sv-FI" sz="1800" dirty="0" smtClean="0"/>
              <a:t>valfria </a:t>
            </a:r>
            <a:r>
              <a:rPr lang="sv-FI" sz="1800" dirty="0"/>
              <a:t>studier och </a:t>
            </a:r>
            <a:r>
              <a:rPr lang="sv-FI" sz="1800" dirty="0" smtClean="0"/>
              <a:t>biämnen. Här a</a:t>
            </a:r>
            <a:r>
              <a:rPr lang="sv-FI" sz="1800" dirty="0" smtClean="0"/>
              <a:t>nmäler du dig till </a:t>
            </a:r>
            <a:r>
              <a:rPr lang="sv-FI" sz="1800" dirty="0" smtClean="0"/>
              <a:t>kurser och </a:t>
            </a:r>
            <a:r>
              <a:rPr lang="sv-FI" sz="1800" dirty="0" smtClean="0"/>
              <a:t>tenter </a:t>
            </a:r>
            <a:r>
              <a:rPr lang="sv-FI" sz="1800" dirty="0"/>
              <a:t>samt </a:t>
            </a:r>
            <a:r>
              <a:rPr lang="sv-FI" sz="1800" dirty="0" smtClean="0"/>
              <a:t>skriver ut ett </a:t>
            </a:r>
            <a:r>
              <a:rPr lang="sv-FI" sz="1800" dirty="0"/>
              <a:t>inofficiellt </a:t>
            </a:r>
            <a:r>
              <a:rPr lang="sv-FI" sz="1800" dirty="0" smtClean="0"/>
              <a:t>studieutdrag. </a:t>
            </a:r>
            <a:endParaRPr lang="sv-FI" sz="1800" dirty="0" smtClean="0"/>
          </a:p>
          <a:p>
            <a:r>
              <a:rPr lang="sv-FI" sz="1800" dirty="0" smtClean="0"/>
              <a:t>(Prestationsutdrag: onödig funktion, du klarar dig med Min kurslista)</a:t>
            </a:r>
            <a:endParaRPr lang="sv-FI" sz="1800" dirty="0" smtClean="0"/>
          </a:p>
          <a:p>
            <a:r>
              <a:rPr lang="sv-FI" sz="1800" b="1" dirty="0" smtClean="0"/>
              <a:t>Bokningar: </a:t>
            </a:r>
            <a:r>
              <a:rPr lang="sv-FI" sz="1800" dirty="0" smtClean="0"/>
              <a:t>schemat/läsordning</a:t>
            </a:r>
            <a:r>
              <a:rPr lang="sv-FI" sz="1800" dirty="0" smtClean="0"/>
              <a:t>en som</a:t>
            </a:r>
            <a:r>
              <a:rPr lang="sv-FI" sz="1800" dirty="0" smtClean="0"/>
              <a:t> baseras </a:t>
            </a:r>
            <a:r>
              <a:rPr lang="sv-FI" sz="1800" dirty="0" smtClean="0"/>
              <a:t>på </a:t>
            </a:r>
            <a:r>
              <a:rPr lang="sv-FI" sz="1800" dirty="0" smtClean="0"/>
              <a:t>dina </a:t>
            </a:r>
            <a:r>
              <a:rPr lang="sv-FI" sz="1800" dirty="0" smtClean="0"/>
              <a:t>kursanmälningar</a:t>
            </a:r>
            <a:r>
              <a:rPr lang="sv-FI" sz="1800" dirty="0" smtClean="0"/>
              <a:t>. </a:t>
            </a:r>
            <a:endParaRPr lang="sv-FI" sz="1800" dirty="0" smtClean="0"/>
          </a:p>
          <a:p>
            <a:r>
              <a:rPr lang="sv-FI" sz="1800" b="1" dirty="0" smtClean="0"/>
              <a:t>Profil: </a:t>
            </a:r>
            <a:r>
              <a:rPr lang="sv-FI" sz="1800" dirty="0" smtClean="0"/>
              <a:t>dina person- och studierättsuppgifter. Läs igenom, redigera det </a:t>
            </a:r>
            <a:r>
              <a:rPr lang="sv-FI" sz="1800" smtClean="0"/>
              <a:t>du själv kommer </a:t>
            </a:r>
            <a:r>
              <a:rPr lang="sv-FI" sz="1800" dirty="0" smtClean="0"/>
              <a:t>åt, meddela oss om något du inte kommer åt att ändra själv är fel.</a:t>
            </a:r>
            <a:endParaRPr lang="sv-FI" sz="1800" dirty="0" smtClean="0"/>
          </a:p>
          <a:p>
            <a:r>
              <a:rPr lang="sv-FI" sz="1800" b="1" dirty="0" smtClean="0"/>
              <a:t>Terminsanmälan: </a:t>
            </a:r>
            <a:r>
              <a:rPr lang="sv-FI" sz="1800" dirty="0" smtClean="0"/>
              <a:t>här gör du nästa år din närvaro/frånvaroanmälan.</a:t>
            </a:r>
          </a:p>
          <a:p>
            <a:r>
              <a:rPr lang="sv-FI" sz="1800" b="1" dirty="0" smtClean="0"/>
              <a:t>JOO-studier: </a:t>
            </a:r>
            <a:r>
              <a:rPr lang="sv-FI" sz="1800" dirty="0" smtClean="0"/>
              <a:t>anhållan om</a:t>
            </a:r>
            <a:r>
              <a:rPr lang="sv-FI" sz="1800" dirty="0" smtClean="0"/>
              <a:t> studierätt för enskilda kurser vid andra universitet</a:t>
            </a:r>
            <a:endParaRPr lang="sv-FI" sz="1800" dirty="0"/>
          </a:p>
          <a:p>
            <a:pPr marL="0" indent="0">
              <a:buNone/>
            </a:pPr>
            <a:endParaRPr lang="sv-FI" sz="2000" dirty="0" smtClean="0"/>
          </a:p>
          <a:p>
            <a:endParaRPr lang="sv-FI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C9E4F-4115-43B9-8570-670E052F9535}" type="datetime1">
              <a:rPr lang="sv-FI" smtClean="0"/>
              <a:t>19-08-2019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17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Studierådgivning</a:t>
            </a:r>
            <a:endParaRPr lang="sv-FI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1700808"/>
            <a:ext cx="7666038" cy="4464495"/>
          </a:xfrm>
        </p:spPr>
        <p:txBody>
          <a:bodyPr>
            <a:normAutofit/>
          </a:bodyPr>
          <a:lstStyle/>
          <a:p>
            <a:r>
              <a:rPr lang="sv-FI" sz="1800" dirty="0" smtClean="0"/>
              <a:t>Korta ärenden (hämta </a:t>
            </a:r>
            <a:r>
              <a:rPr lang="sv-FI" sz="1800" dirty="0" smtClean="0"/>
              <a:t>ett officiellt studieutdrag</a:t>
            </a:r>
            <a:r>
              <a:rPr lang="sv-FI" sz="1800" dirty="0" smtClean="0"/>
              <a:t>, lämna in </a:t>
            </a:r>
            <a:r>
              <a:rPr lang="sv-FI" sz="1800" dirty="0" smtClean="0"/>
              <a:t>studieutdrag från andra universitet för att få kurserna tillgodoräknade, </a:t>
            </a:r>
            <a:r>
              <a:rPr lang="sv-FI" sz="1800" dirty="0" smtClean="0"/>
              <a:t>ställa en fråga) sköts som drop-in. </a:t>
            </a:r>
            <a:endParaRPr lang="sv-FI" sz="1800" dirty="0" smtClean="0"/>
          </a:p>
          <a:p>
            <a:endParaRPr lang="sv-FI" sz="1800" dirty="0" smtClean="0"/>
          </a:p>
          <a:p>
            <a:r>
              <a:rPr lang="sv-FI" sz="1800" dirty="0" smtClean="0"/>
              <a:t>För längre ärenden, t ex oklarheter kring vilka kurser du ska gå om du har tidigare högskolestudier, är det bäst att boka en tid.</a:t>
            </a:r>
            <a:endParaRPr lang="sv-FI" sz="1800" dirty="0"/>
          </a:p>
          <a:p>
            <a:endParaRPr lang="sv-FI" sz="1800" dirty="0" smtClean="0"/>
          </a:p>
          <a:p>
            <a:r>
              <a:rPr lang="sv-FI" sz="1800" dirty="0" smtClean="0"/>
              <a:t>Om du har en funktionsnedsättning (t ex dyslexi) som du </a:t>
            </a:r>
            <a:r>
              <a:rPr lang="sv-FI" sz="1800" dirty="0"/>
              <a:t>vill få beaktad i </a:t>
            </a:r>
            <a:r>
              <a:rPr lang="sv-FI" sz="1800" dirty="0" smtClean="0"/>
              <a:t>studierna </a:t>
            </a:r>
            <a:r>
              <a:rPr lang="sv-FI" sz="1800" dirty="0"/>
              <a:t>ska </a:t>
            </a:r>
            <a:r>
              <a:rPr lang="sv-FI" sz="1800" dirty="0" smtClean="0"/>
              <a:t>du</a:t>
            </a:r>
            <a:r>
              <a:rPr lang="sv-FI" sz="1800" dirty="0"/>
              <a:t> </a:t>
            </a:r>
            <a:r>
              <a:rPr lang="sv-FI" sz="1800" dirty="0" smtClean="0"/>
              <a:t>boka tid hos studierådigvare Kerstin Fagerström. </a:t>
            </a:r>
            <a:r>
              <a:rPr lang="sv-FI" sz="1800" dirty="0" err="1" smtClean="0"/>
              <a:t>Läkar</a:t>
            </a:r>
            <a:r>
              <a:rPr lang="sv-FI" sz="1800" dirty="0" smtClean="0"/>
              <a:t>/psykologutlåtande </a:t>
            </a:r>
            <a:r>
              <a:rPr lang="sv-FI" sz="1800" dirty="0" smtClean="0"/>
              <a:t>behövs.</a:t>
            </a:r>
            <a:endParaRPr lang="sv-FI" sz="1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C1CE-1AC4-4791-AA65-AB6B4B5C80F9}" type="datetime1">
              <a:rPr lang="sv-FI" smtClean="0"/>
              <a:t>19-08-2019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75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Tillgodoräknanden</a:t>
            </a:r>
            <a:endParaRPr lang="sv-FI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060848"/>
            <a:ext cx="7666038" cy="4104455"/>
          </a:xfrm>
        </p:spPr>
        <p:txBody>
          <a:bodyPr/>
          <a:lstStyle/>
          <a:p>
            <a:pPr lvl="0"/>
            <a:r>
              <a:rPr lang="sv-FI" sz="1900" dirty="0">
                <a:solidFill>
                  <a:prstClr val="black"/>
                </a:solidFill>
              </a:rPr>
              <a:t>Upp till 90 sp av examen kan bestå av </a:t>
            </a:r>
            <a:r>
              <a:rPr lang="sv-FI" sz="1900" dirty="0" err="1">
                <a:solidFill>
                  <a:prstClr val="black"/>
                </a:solidFill>
              </a:rPr>
              <a:t>högskole</a:t>
            </a:r>
            <a:r>
              <a:rPr lang="sv-FI" sz="1900" dirty="0">
                <a:solidFill>
                  <a:prstClr val="black"/>
                </a:solidFill>
              </a:rPr>
              <a:t>/universitetsstudier som är avlagda tidigare, i eller utanför en annan examen </a:t>
            </a:r>
          </a:p>
          <a:p>
            <a:pPr lvl="0"/>
            <a:r>
              <a:rPr lang="sv-FI" sz="1900" dirty="0">
                <a:solidFill>
                  <a:prstClr val="black"/>
                </a:solidFill>
              </a:rPr>
              <a:t>Blanketter finns på intranätet, man anhåller om att få kurserna tillgodo antingen </a:t>
            </a:r>
            <a:r>
              <a:rPr lang="sv-FI" sz="1900" dirty="0" smtClean="0">
                <a:solidFill>
                  <a:prstClr val="black"/>
                </a:solidFill>
              </a:rPr>
              <a:t>som:</a:t>
            </a:r>
            <a:endParaRPr lang="sv-FI" sz="1900" dirty="0">
              <a:solidFill>
                <a:prstClr val="black"/>
              </a:solidFill>
            </a:endParaRPr>
          </a:p>
          <a:p>
            <a:pPr lvl="1"/>
            <a:r>
              <a:rPr lang="sv-FI" sz="1600" dirty="0">
                <a:solidFill>
                  <a:prstClr val="black"/>
                </a:solidFill>
              </a:rPr>
              <a:t>inkludering av studier, de räknas som valfria studier i examen, beslutet görs vid fakultetskansliet </a:t>
            </a:r>
          </a:p>
          <a:p>
            <a:pPr lvl="1"/>
            <a:r>
              <a:rPr lang="sv-FI" sz="1600" dirty="0">
                <a:solidFill>
                  <a:prstClr val="black"/>
                </a:solidFill>
              </a:rPr>
              <a:t>ersättning av obligatoriska studier, görs på ämnesansvarigbeslut vid ämnet, men börja med att tala med egenläraren </a:t>
            </a:r>
          </a:p>
          <a:p>
            <a:pPr lvl="0"/>
            <a:r>
              <a:rPr lang="sv-FI" sz="1900" dirty="0">
                <a:solidFill>
                  <a:prstClr val="black"/>
                </a:solidFill>
              </a:rPr>
              <a:t>Förs in på basis av godkänt beslut och studieutdrag</a:t>
            </a:r>
          </a:p>
          <a:p>
            <a:pPr lvl="0"/>
            <a:r>
              <a:rPr lang="sv-FI" sz="1900" dirty="0">
                <a:solidFill>
                  <a:prstClr val="black"/>
                </a:solidFill>
              </a:rPr>
              <a:t>Boka gärna tid hos studierådgivaren om du är osäker</a:t>
            </a:r>
          </a:p>
          <a:p>
            <a:endParaRPr lang="sv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C1CE-1AC4-4791-AA65-AB6B4B5C80F9}" type="datetime1">
              <a:rPr lang="sv-FI" smtClean="0"/>
              <a:t>20-08-2019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0526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9602" y="792377"/>
            <a:ext cx="5718362" cy="648072"/>
          </a:xfrm>
        </p:spPr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Tutorer, egenlärare</a:t>
            </a:r>
            <a:endParaRPr lang="sv-FI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844824"/>
            <a:ext cx="8355796" cy="439248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i-FI" sz="1800" dirty="0">
                <a:latin typeface="Palatino Linotype" panose="02040502050505030304" pitchFamily="18" charset="0"/>
              </a:rPr>
              <a:t>När det gäller rådgivning angående innehållet i kurserna kan du vända dig till tutorerna, egenlärarna eller andra lärare på ämnet</a:t>
            </a:r>
            <a:r>
              <a:rPr lang="fi-FI" sz="1800" dirty="0" smtClean="0">
                <a:latin typeface="Palatino Linotype" panose="02040502050505030304" pitchFamily="18" charset="0"/>
              </a:rPr>
              <a:t>.</a:t>
            </a:r>
            <a:endParaRPr lang="fi-FI" sz="1800" b="1" dirty="0" smtClean="0">
              <a:latin typeface="Palatino Linotype" panose="02040502050505030304" pitchFamily="18" charset="0"/>
            </a:endParaRPr>
          </a:p>
          <a:p>
            <a:pPr>
              <a:defRPr/>
            </a:pPr>
            <a:endParaRPr lang="fi-FI" sz="1800" b="1" dirty="0">
              <a:latin typeface="Palatino Linotype" panose="02040502050505030304" pitchFamily="18" charset="0"/>
            </a:endParaRPr>
          </a:p>
          <a:p>
            <a:pPr>
              <a:defRPr/>
            </a:pPr>
            <a:r>
              <a:rPr lang="fi-FI" sz="1800" b="1" dirty="0" smtClean="0">
                <a:latin typeface="Palatino Linotype" panose="02040502050505030304" pitchFamily="18" charset="0"/>
              </a:rPr>
              <a:t>Dina tutorer:</a:t>
            </a:r>
            <a:endParaRPr lang="fi-FI" sz="1800" dirty="0" smtClean="0">
              <a:latin typeface="Palatino Linotype" panose="02040502050505030304" pitchFamily="18" charset="0"/>
            </a:endParaRPr>
          </a:p>
          <a:p>
            <a:pPr marL="0" indent="0">
              <a:buNone/>
              <a:defRPr/>
            </a:pPr>
            <a:r>
              <a:rPr lang="fi-FI" sz="1800" b="1" dirty="0" smtClean="0">
                <a:latin typeface="Palatino Linotype" panose="02040502050505030304" pitchFamily="18" charset="0"/>
              </a:rPr>
              <a:t>	CMB: </a:t>
            </a:r>
            <a:r>
              <a:rPr lang="sv-FI" sz="1800" dirty="0" err="1">
                <a:latin typeface="Palatino Linotype" panose="02040502050505030304" pitchFamily="18" charset="0"/>
              </a:rPr>
              <a:t>Kirah</a:t>
            </a:r>
            <a:r>
              <a:rPr lang="sv-FI" sz="1800" dirty="0">
                <a:latin typeface="Palatino Linotype" panose="02040502050505030304" pitchFamily="18" charset="0"/>
              </a:rPr>
              <a:t> </a:t>
            </a:r>
            <a:r>
              <a:rPr lang="sv-FI" sz="1800" dirty="0" smtClean="0">
                <a:latin typeface="Palatino Linotype" panose="02040502050505030304" pitchFamily="18" charset="0"/>
              </a:rPr>
              <a:t>Kähärä, Amanda </a:t>
            </a:r>
            <a:r>
              <a:rPr lang="sv-FI" sz="1800" dirty="0" err="1" smtClean="0">
                <a:latin typeface="Palatino Linotype" panose="02040502050505030304" pitchFamily="18" charset="0"/>
              </a:rPr>
              <a:t>Norrén</a:t>
            </a:r>
            <a:r>
              <a:rPr lang="sv-FI" sz="1800" dirty="0" smtClean="0">
                <a:latin typeface="Palatino Linotype" panose="02040502050505030304" pitchFamily="18" charset="0"/>
              </a:rPr>
              <a:t>, Erika </a:t>
            </a:r>
            <a:r>
              <a:rPr lang="sv-FI" sz="1800" dirty="0">
                <a:latin typeface="Palatino Linotype" panose="02040502050505030304" pitchFamily="18" charset="0"/>
              </a:rPr>
              <a:t>Sundström</a:t>
            </a:r>
            <a:endParaRPr lang="fi-FI" sz="1800" dirty="0" smtClean="0">
              <a:latin typeface="Palatino Linotype" panose="02040502050505030304" pitchFamily="18" charset="0"/>
            </a:endParaRPr>
          </a:p>
          <a:p>
            <a:pPr marL="0" indent="0">
              <a:buNone/>
              <a:defRPr/>
            </a:pPr>
            <a:r>
              <a:rPr lang="fi-FI" sz="1800" b="1" dirty="0" smtClean="0">
                <a:latin typeface="Palatino Linotype" panose="02040502050505030304" pitchFamily="18" charset="0"/>
              </a:rPr>
              <a:t>	M&amp;M: </a:t>
            </a:r>
            <a:r>
              <a:rPr lang="sv-FI" sz="1800" dirty="0"/>
              <a:t>Ronja </a:t>
            </a:r>
            <a:r>
              <a:rPr lang="sv-FI" sz="1800" dirty="0" err="1" smtClean="0"/>
              <a:t>Kaplin</a:t>
            </a:r>
            <a:r>
              <a:rPr lang="sv-FI" sz="1800" dirty="0" smtClean="0"/>
              <a:t>, Lina </a:t>
            </a:r>
            <a:r>
              <a:rPr lang="sv-FI" sz="1800" dirty="0"/>
              <a:t>Wilson </a:t>
            </a:r>
            <a:r>
              <a:rPr lang="fi-FI" sz="1800" b="1" dirty="0" smtClean="0">
                <a:latin typeface="Palatino Linotype" panose="02040502050505030304" pitchFamily="18" charset="0"/>
              </a:rPr>
              <a:t>	</a:t>
            </a:r>
            <a:endParaRPr lang="fi-FI" sz="1800" b="1" dirty="0" smtClean="0">
              <a:latin typeface="Palatino Linotype" panose="02040502050505030304" pitchFamily="18" charset="0"/>
            </a:endParaRPr>
          </a:p>
          <a:p>
            <a:pPr marL="0" indent="0">
              <a:buNone/>
              <a:defRPr/>
            </a:pPr>
            <a:r>
              <a:rPr lang="fi-FI" sz="1800" b="1" dirty="0">
                <a:latin typeface="Palatino Linotype" panose="02040502050505030304" pitchFamily="18" charset="0"/>
              </a:rPr>
              <a:t>	</a:t>
            </a:r>
            <a:r>
              <a:rPr lang="fi-FI" sz="1800" b="1" dirty="0" err="1" smtClean="0">
                <a:latin typeface="Palatino Linotype" panose="02040502050505030304" pitchFamily="18" charset="0"/>
              </a:rPr>
              <a:t>Farmaci</a:t>
            </a:r>
            <a:r>
              <a:rPr lang="fi-FI" sz="1800" dirty="0" smtClean="0">
                <a:latin typeface="Palatino Linotype" panose="02040502050505030304" pitchFamily="18" charset="0"/>
              </a:rPr>
              <a:t>: </a:t>
            </a:r>
            <a:r>
              <a:rPr lang="sv-FI" sz="1800" dirty="0"/>
              <a:t>Nina </a:t>
            </a:r>
            <a:r>
              <a:rPr lang="sv-FI" sz="1800" dirty="0" err="1" smtClean="0"/>
              <a:t>Lillmangs</a:t>
            </a:r>
            <a:r>
              <a:rPr lang="sv-FI" sz="1800" dirty="0" smtClean="0"/>
              <a:t>, Emma Söderlund, Emilia </a:t>
            </a:r>
            <a:r>
              <a:rPr lang="sv-FI" sz="1800" dirty="0"/>
              <a:t>Store</a:t>
            </a:r>
            <a:endParaRPr lang="fi-FI" sz="1800" dirty="0">
              <a:latin typeface="Palatino Linotype" panose="02040502050505030304" pitchFamily="18" charset="0"/>
            </a:endParaRPr>
          </a:p>
          <a:p>
            <a:pPr>
              <a:defRPr/>
            </a:pPr>
            <a:endParaRPr lang="fi-FI" sz="1800" b="1" dirty="0" smtClean="0">
              <a:latin typeface="Palatino Linotype" panose="02040502050505030304" pitchFamily="18" charset="0"/>
            </a:endParaRPr>
          </a:p>
          <a:p>
            <a:pPr>
              <a:defRPr/>
            </a:pPr>
            <a:r>
              <a:rPr lang="fi-FI" sz="1800" b="1" dirty="0" err="1" smtClean="0">
                <a:latin typeface="Palatino Linotype" panose="02040502050505030304" pitchFamily="18" charset="0"/>
              </a:rPr>
              <a:t>Din</a:t>
            </a:r>
            <a:r>
              <a:rPr lang="fi-FI" sz="1800" b="1" dirty="0" smtClean="0">
                <a:latin typeface="Palatino Linotype" panose="02040502050505030304" pitchFamily="18" charset="0"/>
              </a:rPr>
              <a:t> </a:t>
            </a:r>
            <a:r>
              <a:rPr lang="fi-FI" sz="1800" b="1" dirty="0" smtClean="0">
                <a:latin typeface="Palatino Linotype" panose="02040502050505030304" pitchFamily="18" charset="0"/>
              </a:rPr>
              <a:t>egenlärare: </a:t>
            </a:r>
            <a:r>
              <a:rPr lang="fi-FI" sz="1800" dirty="0" smtClean="0">
                <a:latin typeface="Palatino Linotype" panose="02040502050505030304" pitchFamily="18" charset="0"/>
              </a:rPr>
              <a:t>Jenny </a:t>
            </a:r>
            <a:r>
              <a:rPr lang="fi-FI" sz="1800" dirty="0" err="1" smtClean="0">
                <a:latin typeface="Palatino Linotype" panose="02040502050505030304" pitchFamily="18" charset="0"/>
              </a:rPr>
              <a:t>Isaksson</a:t>
            </a:r>
            <a:r>
              <a:rPr lang="fi-FI" sz="1800" dirty="0" smtClean="0">
                <a:latin typeface="Palatino Linotype" panose="02040502050505030304" pitchFamily="18" charset="0"/>
              </a:rPr>
              <a:t> (CMB</a:t>
            </a:r>
            <a:r>
              <a:rPr lang="fi-FI" sz="1800" dirty="0" smtClean="0">
                <a:latin typeface="Palatino Linotype" panose="02040502050505030304" pitchFamily="18" charset="0"/>
              </a:rPr>
              <a:t>), </a:t>
            </a:r>
            <a:r>
              <a:rPr lang="fi-FI" sz="1800" dirty="0" smtClean="0">
                <a:latin typeface="Palatino Linotype" panose="02040502050505030304" pitchFamily="18" charset="0"/>
              </a:rPr>
              <a:t>Katri Aarnio </a:t>
            </a:r>
            <a:r>
              <a:rPr lang="fi-FI" sz="1800" dirty="0" smtClean="0">
                <a:latin typeface="Palatino Linotype" panose="02040502050505030304" pitchFamily="18" charset="0"/>
              </a:rPr>
              <a:t>(M&amp;M), Anne Eriksson (Farmaci)</a:t>
            </a:r>
          </a:p>
          <a:p>
            <a:pPr marL="0" indent="0">
              <a:buNone/>
              <a:defRPr/>
            </a:pPr>
            <a:endParaRPr lang="fi-FI" sz="1800" dirty="0">
              <a:latin typeface="Palatino Linotype" panose="02040502050505030304" pitchFamily="18" charset="0"/>
            </a:endParaRPr>
          </a:p>
          <a:p>
            <a:pPr>
              <a:defRPr/>
            </a:pPr>
            <a:endParaRPr lang="fi-FI" sz="1800" dirty="0" smtClean="0">
              <a:latin typeface="Palatino Linotype" panose="02040502050505030304" pitchFamily="18" charset="0"/>
            </a:endParaRPr>
          </a:p>
          <a:p>
            <a:pPr>
              <a:defRPr/>
            </a:pPr>
            <a:endParaRPr lang="fi-FI" sz="1800" dirty="0" smtClean="0">
              <a:latin typeface="Palatino Linotype" panose="02040502050505030304" pitchFamily="18" charset="0"/>
            </a:endParaRPr>
          </a:p>
          <a:p>
            <a:endParaRPr lang="sv-FI" sz="29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127D-D597-44DA-9DBE-CE346BEBF536}" type="datetime1">
              <a:rPr lang="sv-FI" smtClean="0"/>
              <a:t>19-08-2019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25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457" y="764704"/>
            <a:ext cx="5992652" cy="622077"/>
          </a:xfrm>
        </p:spPr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Viktiga nätsidor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628800"/>
            <a:ext cx="8350622" cy="4608512"/>
          </a:xfrm>
        </p:spPr>
        <p:txBody>
          <a:bodyPr>
            <a:normAutofit fontScale="92500" lnSpcReduction="10000"/>
          </a:bodyPr>
          <a:lstStyle/>
          <a:p>
            <a:r>
              <a:rPr lang="sv-FI" sz="1800" dirty="0" smtClean="0"/>
              <a:t>Studiehandboken: </a:t>
            </a:r>
            <a:r>
              <a:rPr lang="sv-FI" sz="1800" dirty="0" smtClean="0">
                <a:hlinkClick r:id="rId3"/>
              </a:rPr>
              <a:t>http</a:t>
            </a:r>
            <a:r>
              <a:rPr lang="sv-FI" sz="1800" dirty="0">
                <a:hlinkClick r:id="rId3"/>
              </a:rPr>
              <a:t>://</a:t>
            </a:r>
            <a:r>
              <a:rPr lang="sv-FI" sz="1800" dirty="0" smtClean="0">
                <a:hlinkClick r:id="rId3"/>
              </a:rPr>
              <a:t>studiehandboken.abo.fi/</a:t>
            </a:r>
            <a:endParaRPr lang="sv-FI" sz="1800" dirty="0" smtClean="0"/>
          </a:p>
          <a:p>
            <a:endParaRPr lang="fi-FI" sz="1800" dirty="0">
              <a:latin typeface="Palatino Linotype" panose="02040502050505030304" pitchFamily="18" charset="0"/>
            </a:endParaRPr>
          </a:p>
          <a:p>
            <a:r>
              <a:rPr lang="fi-FI" sz="1800" dirty="0" err="1" smtClean="0">
                <a:latin typeface="Palatino Linotype" panose="02040502050505030304" pitchFamily="18" charset="0"/>
              </a:rPr>
              <a:t>Studieplaneringsverktyget</a:t>
            </a:r>
            <a:r>
              <a:rPr lang="fi-FI" sz="1800" dirty="0" smtClean="0">
                <a:latin typeface="Palatino Linotype" panose="02040502050505030304" pitchFamily="18" charset="0"/>
              </a:rPr>
              <a:t> </a:t>
            </a:r>
            <a:r>
              <a:rPr lang="fi-FI" sz="1800" dirty="0">
                <a:latin typeface="Palatino Linotype" panose="02040502050505030304" pitchFamily="18" charset="0"/>
              </a:rPr>
              <a:t>Peppi, </a:t>
            </a:r>
            <a:r>
              <a:rPr lang="fi-FI" sz="1800" dirty="0" err="1">
                <a:latin typeface="Palatino Linotype" panose="02040502050505030304" pitchFamily="18" charset="0"/>
              </a:rPr>
              <a:t>kurs</a:t>
            </a:r>
            <a:r>
              <a:rPr lang="fi-FI" sz="1800" dirty="0">
                <a:latin typeface="Palatino Linotype" panose="02040502050505030304" pitchFamily="18" charset="0"/>
              </a:rPr>
              <a:t>- </a:t>
            </a:r>
            <a:r>
              <a:rPr lang="fi-FI" sz="1800" dirty="0" err="1">
                <a:latin typeface="Palatino Linotype" panose="02040502050505030304" pitchFamily="18" charset="0"/>
              </a:rPr>
              <a:t>och</a:t>
            </a:r>
            <a:r>
              <a:rPr lang="fi-FI" sz="1800" dirty="0">
                <a:latin typeface="Palatino Linotype" panose="02040502050505030304" pitchFamily="18" charset="0"/>
              </a:rPr>
              <a:t> </a:t>
            </a:r>
            <a:r>
              <a:rPr lang="fi-FI" sz="1800" dirty="0" err="1">
                <a:latin typeface="Palatino Linotype" panose="02040502050505030304" pitchFamily="18" charset="0"/>
              </a:rPr>
              <a:t>tentanmälan</a:t>
            </a:r>
            <a:r>
              <a:rPr lang="fi-FI" sz="1800" dirty="0">
                <a:latin typeface="Palatino Linotype" panose="02040502050505030304" pitchFamily="18" charset="0"/>
              </a:rPr>
              <a:t>:</a:t>
            </a:r>
            <a:br>
              <a:rPr lang="fi-FI" sz="1800" dirty="0">
                <a:latin typeface="Palatino Linotype" panose="02040502050505030304" pitchFamily="18" charset="0"/>
              </a:rPr>
            </a:br>
            <a:r>
              <a:rPr lang="sv-FI" sz="1800" dirty="0">
                <a:latin typeface="Palatino Linotype" panose="02040502050505030304" pitchFamily="18" charset="0"/>
                <a:hlinkClick r:id="rId4"/>
              </a:rPr>
              <a:t>https://student.abo.fi</a:t>
            </a:r>
            <a:r>
              <a:rPr lang="sv-FI" sz="1800" dirty="0">
                <a:latin typeface="Palatino Linotype" panose="02040502050505030304" pitchFamily="18" charset="0"/>
              </a:rPr>
              <a:t> </a:t>
            </a:r>
            <a:br>
              <a:rPr lang="sv-FI" sz="1800" dirty="0">
                <a:latin typeface="Palatino Linotype" panose="02040502050505030304" pitchFamily="18" charset="0"/>
              </a:rPr>
            </a:br>
            <a:endParaRPr lang="fi-FI" sz="1800" b="1" dirty="0" smtClean="0">
              <a:latin typeface="Palatino Linotype" panose="02040502050505030304" pitchFamily="18" charset="0"/>
            </a:endParaRPr>
          </a:p>
          <a:p>
            <a:pPr>
              <a:defRPr/>
            </a:pPr>
            <a:r>
              <a:rPr lang="fi-FI" sz="1800" dirty="0" smtClean="0">
                <a:latin typeface="Palatino Linotype" panose="02040502050505030304" pitchFamily="18" charset="0"/>
              </a:rPr>
              <a:t>ÅA-webben:</a:t>
            </a:r>
            <a:r>
              <a:rPr lang="fi-FI" sz="1800" b="1" dirty="0" smtClean="0">
                <a:latin typeface="Palatino Linotype" panose="02040502050505030304" pitchFamily="18" charset="0"/>
              </a:rPr>
              <a:t> </a:t>
            </a:r>
            <a:r>
              <a:rPr lang="fi-FI" sz="1800" dirty="0" smtClean="0">
                <a:latin typeface="Palatino Linotype" panose="02040502050505030304" pitchFamily="18" charset="0"/>
                <a:hlinkClick r:id="rId5"/>
              </a:rPr>
              <a:t>https://www.abo.fi/</a:t>
            </a:r>
            <a:endParaRPr lang="fi-FI" sz="1800" dirty="0" smtClean="0">
              <a:latin typeface="Palatino Linotype" panose="02040502050505030304" pitchFamily="18" charset="0"/>
            </a:endParaRPr>
          </a:p>
          <a:p>
            <a:pPr>
              <a:defRPr/>
            </a:pPr>
            <a:endParaRPr lang="fi-FI" sz="1800" dirty="0" smtClean="0">
              <a:latin typeface="Palatino Linotype" panose="02040502050505030304" pitchFamily="18" charset="0"/>
            </a:endParaRPr>
          </a:p>
          <a:p>
            <a:pPr>
              <a:defRPr/>
            </a:pPr>
            <a:r>
              <a:rPr lang="fi-FI" sz="1800" dirty="0">
                <a:latin typeface="Palatino Linotype" panose="02040502050505030304" pitchFamily="18" charset="0"/>
              </a:rPr>
              <a:t>ÅA:s sidor för nya studerande: </a:t>
            </a:r>
            <a:r>
              <a:rPr lang="fi-FI" sz="1800" dirty="0">
                <a:latin typeface="Palatino Linotype" panose="02040502050505030304" pitchFamily="18" charset="0"/>
                <a:hlinkClick r:id="rId6"/>
              </a:rPr>
              <a:t>https://www.abo.fi/studera-hos-oss/du-som-redan-studerar/studieinformation</a:t>
            </a:r>
            <a:r>
              <a:rPr lang="fi-FI" sz="1800" dirty="0" smtClean="0">
                <a:latin typeface="Palatino Linotype" panose="02040502050505030304" pitchFamily="18" charset="0"/>
                <a:hlinkClick r:id="rId6"/>
              </a:rPr>
              <a:t>/</a:t>
            </a:r>
            <a:endParaRPr lang="fi-FI" sz="1800" dirty="0" smtClean="0">
              <a:latin typeface="Palatino Linotype" panose="02040502050505030304" pitchFamily="18" charset="0"/>
            </a:endParaRPr>
          </a:p>
          <a:p>
            <a:pPr>
              <a:defRPr/>
            </a:pPr>
            <a:endParaRPr lang="fi-FI" sz="1800" dirty="0">
              <a:latin typeface="Palatino Linotype" panose="02040502050505030304" pitchFamily="18" charset="0"/>
            </a:endParaRPr>
          </a:p>
          <a:p>
            <a:pPr>
              <a:defRPr/>
            </a:pPr>
            <a:r>
              <a:rPr lang="fi-FI" sz="1800" dirty="0" err="1" smtClean="0">
                <a:latin typeface="Palatino Linotype" panose="02040502050505030304" pitchFamily="18" charset="0"/>
              </a:rPr>
              <a:t>Intranätet</a:t>
            </a:r>
            <a:r>
              <a:rPr lang="fi-FI" sz="1800" dirty="0">
                <a:latin typeface="Palatino Linotype" panose="02040502050505030304" pitchFamily="18" charset="0"/>
              </a:rPr>
              <a:t>,</a:t>
            </a:r>
            <a:r>
              <a:rPr lang="fi-FI" sz="1800" dirty="0" smtClean="0">
                <a:latin typeface="Palatino Linotype" panose="02040502050505030304" pitchFamily="18" charset="0"/>
              </a:rPr>
              <a:t> FNT: </a:t>
            </a:r>
            <a:r>
              <a:rPr lang="fi-FI" sz="1800" dirty="0" smtClean="0">
                <a:latin typeface="Palatino Linotype" panose="02040502050505030304" pitchFamily="18" charset="0"/>
                <a:hlinkClick r:id="rId7"/>
              </a:rPr>
              <a:t>https://oldwww.abo.fi/fakultet/fnt</a:t>
            </a:r>
            <a:r>
              <a:rPr lang="fi-FI" sz="1800" dirty="0" smtClean="0">
                <a:latin typeface="Palatino Linotype" panose="02040502050505030304" pitchFamily="18" charset="0"/>
              </a:rPr>
              <a:t>  Kommer </a:t>
            </a:r>
            <a:r>
              <a:rPr lang="fi-FI" sz="1800" dirty="0">
                <a:latin typeface="Palatino Linotype" panose="02040502050505030304" pitchFamily="18" charset="0"/>
              </a:rPr>
              <a:t>att göras om detta läsår, notera att information kan vara </a:t>
            </a:r>
            <a:r>
              <a:rPr lang="fi-FI" sz="1800" dirty="0" smtClean="0">
                <a:latin typeface="Palatino Linotype" panose="02040502050505030304" pitchFamily="18" charset="0"/>
              </a:rPr>
              <a:t>föråldrad (kolla uppdateringsdatum)! Kräver inloggning med ÅA-användarnamn.</a:t>
            </a:r>
          </a:p>
          <a:p>
            <a:pPr>
              <a:defRPr/>
            </a:pPr>
            <a:endParaRPr lang="fi-FI" sz="1800" b="1" dirty="0" smtClean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sv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68C62-CA41-470C-9189-FB631E19BD88}" type="datetime1">
              <a:rPr lang="sv-FI" smtClean="0"/>
              <a:t>19-08-2019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err="1" smtClean="0"/>
              <a:t>Åbo</a:t>
            </a:r>
            <a:r>
              <a:rPr lang="en-US" dirty="0" smtClean="0"/>
              <a:t> </a:t>
            </a:r>
            <a:r>
              <a:rPr lang="en-US" dirty="0" err="1" smtClean="0"/>
              <a:t>Akademi</a:t>
            </a:r>
            <a:r>
              <a:rPr lang="en-US" dirty="0" smtClean="0"/>
              <a:t> | </a:t>
            </a:r>
            <a:r>
              <a:rPr lang="en-US" dirty="0" err="1" smtClean="0"/>
              <a:t>Domkyrkotorget</a:t>
            </a:r>
            <a:r>
              <a:rPr lang="en-US" dirty="0" smtClean="0"/>
              <a:t> 3 | 20500 </a:t>
            </a:r>
            <a:r>
              <a:rPr lang="en-US" dirty="0" err="1" smtClean="0"/>
              <a:t>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19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8513" y="620688"/>
            <a:ext cx="5718362" cy="792088"/>
          </a:xfrm>
        </p:spPr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Frågor, problem?</a:t>
            </a:r>
            <a:endParaRPr lang="sv-FI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232" y="1988840"/>
            <a:ext cx="7272808" cy="438536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fi-FI" sz="1800" dirty="0" smtClean="0">
                <a:latin typeface="Palatino Linotype" panose="02040502050505030304" pitchFamily="18" charset="0"/>
              </a:rPr>
              <a:t>Dina tutorer, din egenlärare, </a:t>
            </a:r>
            <a:r>
              <a:rPr lang="fi-FI" sz="1800" dirty="0" err="1" smtClean="0">
                <a:latin typeface="Palatino Linotype" panose="02040502050505030304" pitchFamily="18" charset="0"/>
              </a:rPr>
              <a:t>övriga</a:t>
            </a:r>
            <a:r>
              <a:rPr lang="fi-FI" sz="1800" dirty="0" smtClean="0">
                <a:latin typeface="Palatino Linotype" panose="02040502050505030304" pitchFamily="18" charset="0"/>
              </a:rPr>
              <a:t> </a:t>
            </a:r>
            <a:r>
              <a:rPr lang="fi-FI" sz="1800" dirty="0" err="1" smtClean="0">
                <a:latin typeface="Palatino Linotype" panose="02040502050505030304" pitchFamily="18" charset="0"/>
              </a:rPr>
              <a:t>lärare</a:t>
            </a:r>
            <a:r>
              <a:rPr lang="fi-FI" sz="1800" dirty="0" smtClean="0">
                <a:latin typeface="Palatino Linotype" panose="02040502050505030304" pitchFamily="18" charset="0"/>
              </a:rPr>
              <a:t>: </a:t>
            </a:r>
            <a:r>
              <a:rPr lang="sv-FI" sz="1800" dirty="0">
                <a:hlinkClick r:id="rId3"/>
              </a:rPr>
              <a:t>fornamn.efternamn@abo.fi</a:t>
            </a:r>
            <a:r>
              <a:rPr lang="sv-FI" sz="1800" dirty="0"/>
              <a:t> fungerar i allmänhet vid ÅA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fi-FI" sz="1800" b="1" dirty="0" smtClean="0">
              <a:latin typeface="Palatino Linotype" panose="02040502050505030304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fi-FI" sz="1800" b="1" dirty="0" smtClean="0">
                <a:latin typeface="Palatino Linotype" panose="02040502050505030304" pitchFamily="18" charset="0"/>
              </a:rPr>
              <a:t>Fakultetskansliet</a:t>
            </a:r>
            <a:r>
              <a:rPr lang="fi-FI" sz="1800" b="1" dirty="0">
                <a:latin typeface="Palatino Linotype" panose="02040502050505030304" pitchFamily="18" charset="0"/>
              </a:rPr>
              <a:t>: </a:t>
            </a:r>
            <a:r>
              <a:rPr lang="fi-FI" sz="1800" dirty="0">
                <a:latin typeface="Palatino Linotype" panose="02040502050505030304" pitchFamily="18" charset="0"/>
              </a:rPr>
              <a:t>Axelia våning 3, </a:t>
            </a:r>
            <a:r>
              <a:rPr lang="fi-FI" sz="1800" dirty="0" smtClean="0">
                <a:latin typeface="Palatino Linotype" panose="02040502050505030304" pitchFamily="18" charset="0"/>
              </a:rPr>
              <a:t>Biskopsg. </a:t>
            </a:r>
            <a:r>
              <a:rPr lang="fi-FI" sz="1800" dirty="0">
                <a:latin typeface="Palatino Linotype" panose="02040502050505030304" pitchFamily="18" charset="0"/>
              </a:rPr>
              <a:t>8, öppet </a:t>
            </a:r>
            <a:r>
              <a:rPr lang="fi-FI" sz="1800" dirty="0" smtClean="0">
                <a:latin typeface="Palatino Linotype" panose="02040502050505030304" pitchFamily="18" charset="0"/>
              </a:rPr>
              <a:t>må-fre 9-15, studierådgivarna nås på e-post: </a:t>
            </a:r>
            <a:r>
              <a:rPr lang="fi-FI" sz="1800" dirty="0">
                <a:latin typeface="Palatino Linotype" panose="02040502050505030304" pitchFamily="18" charset="0"/>
                <a:hlinkClick r:id="rId4"/>
              </a:rPr>
              <a:t>fnt-studieradgivare@abo.fi</a:t>
            </a:r>
            <a:endParaRPr lang="sv-FI" sz="1800" dirty="0" smtClean="0">
              <a:hlinkClick r:id="rId5"/>
            </a:endParaRPr>
          </a:p>
          <a:p>
            <a:pPr>
              <a:lnSpc>
                <a:spcPct val="80000"/>
              </a:lnSpc>
              <a:defRPr/>
            </a:pPr>
            <a:endParaRPr lang="sv-FI" sz="1800" b="1" dirty="0" smtClean="0"/>
          </a:p>
          <a:p>
            <a:pPr>
              <a:lnSpc>
                <a:spcPct val="80000"/>
              </a:lnSpc>
              <a:defRPr/>
            </a:pPr>
            <a:r>
              <a:rPr lang="sv-FI" sz="1800" b="1" dirty="0" smtClean="0"/>
              <a:t>Studentexpeditionen</a:t>
            </a:r>
            <a:r>
              <a:rPr lang="sv-FI" sz="1800" dirty="0"/>
              <a:t>:</a:t>
            </a:r>
            <a:r>
              <a:rPr lang="sv-FI" sz="1800" dirty="0" smtClean="0"/>
              <a:t> Gripen, Tavastg. 13, öppet 12-15 vardagar, e-post: </a:t>
            </a:r>
            <a:r>
              <a:rPr lang="sv-FI" sz="1800" dirty="0" smtClean="0">
                <a:hlinkClick r:id="rId6"/>
              </a:rPr>
              <a:t>studinfo@abo.fi</a:t>
            </a:r>
            <a:r>
              <a:rPr lang="sv-FI" sz="1800" dirty="0" smtClean="0"/>
              <a:t> </a:t>
            </a:r>
            <a:r>
              <a:rPr lang="sv-FI" sz="1800" dirty="0" smtClean="0"/>
              <a:t>(problem med närvaroanmälan, felaktiga personuppgifter)</a:t>
            </a:r>
            <a:endParaRPr lang="sv-FI" sz="1800" dirty="0" smtClean="0"/>
          </a:p>
          <a:p>
            <a:pPr>
              <a:lnSpc>
                <a:spcPct val="80000"/>
              </a:lnSpc>
              <a:defRPr/>
            </a:pPr>
            <a:endParaRPr lang="sv-FI" sz="1800" dirty="0"/>
          </a:p>
          <a:p>
            <a:pPr>
              <a:lnSpc>
                <a:spcPct val="80000"/>
              </a:lnSpc>
              <a:defRPr/>
            </a:pPr>
            <a:r>
              <a:rPr lang="sv-FI" sz="1800" b="1" dirty="0" smtClean="0"/>
              <a:t>ICT-service</a:t>
            </a:r>
            <a:r>
              <a:rPr lang="sv-FI" sz="1800" dirty="0" smtClean="0"/>
              <a:t>: </a:t>
            </a:r>
            <a:r>
              <a:rPr lang="sv-FI" sz="1800" dirty="0" smtClean="0"/>
              <a:t>ASA-huset, Fänriksg. </a:t>
            </a:r>
            <a:r>
              <a:rPr lang="sv-FI" sz="1800" dirty="0"/>
              <a:t>3C, öppet </a:t>
            </a:r>
            <a:r>
              <a:rPr lang="sv-FI" sz="1800" dirty="0" smtClean="0"/>
              <a:t>8-11 </a:t>
            </a:r>
            <a:r>
              <a:rPr lang="sv-FI" sz="1800" dirty="0"/>
              <a:t>och </a:t>
            </a:r>
            <a:r>
              <a:rPr lang="sv-FI" sz="1800" dirty="0" smtClean="0"/>
              <a:t>12-16, </a:t>
            </a:r>
            <a:r>
              <a:rPr lang="sv-FI" sz="1800" dirty="0" smtClean="0"/>
              <a:t>e-post: </a:t>
            </a:r>
            <a:r>
              <a:rPr lang="sv-FI" sz="1800" dirty="0" smtClean="0">
                <a:hlinkClick r:id="rId7"/>
              </a:rPr>
              <a:t>helpdesk@abo.fi</a:t>
            </a:r>
            <a:r>
              <a:rPr lang="sv-FI" sz="1800" dirty="0" smtClean="0"/>
              <a:t>, </a:t>
            </a:r>
            <a:r>
              <a:rPr lang="sv-FI" sz="1800" dirty="0" err="1" smtClean="0"/>
              <a:t>tel</a:t>
            </a:r>
            <a:r>
              <a:rPr lang="sv-FI" sz="1800" dirty="0" smtClean="0"/>
              <a:t> 02-215 4777 </a:t>
            </a:r>
            <a:r>
              <a:rPr lang="sv-FI" sz="1800" dirty="0"/>
              <a:t>(</a:t>
            </a:r>
            <a:r>
              <a:rPr lang="sv-FI" sz="1800" dirty="0" smtClean="0"/>
              <a:t>användarnamn, problem med e-post)</a:t>
            </a:r>
            <a:endParaRPr lang="sv-FI" sz="1800" dirty="0" smtClean="0"/>
          </a:p>
          <a:p>
            <a:pPr>
              <a:lnSpc>
                <a:spcPct val="80000"/>
              </a:lnSpc>
              <a:defRPr/>
            </a:pPr>
            <a:endParaRPr lang="sv-FI" sz="1800" dirty="0" smtClean="0"/>
          </a:p>
          <a:p>
            <a:pPr>
              <a:lnSpc>
                <a:spcPct val="80000"/>
              </a:lnSpc>
              <a:defRPr/>
            </a:pPr>
            <a:endParaRPr lang="sv-FI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A5B24-4B39-4BAB-958F-F8FC79DD0787}" type="datetime1">
              <a:rPr lang="sv-FI" smtClean="0"/>
              <a:t>19-08-2019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82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4" y="1700808"/>
            <a:ext cx="7666038" cy="4036061"/>
          </a:xfrm>
        </p:spPr>
        <p:txBody>
          <a:bodyPr/>
          <a:lstStyle/>
          <a:p>
            <a:pPr marL="0" indent="0" algn="ctr">
              <a:buNone/>
            </a:pPr>
            <a:endParaRPr lang="sv-FI" sz="3600" dirty="0" smtClean="0"/>
          </a:p>
          <a:p>
            <a:pPr marL="0" indent="0" algn="ctr">
              <a:buNone/>
            </a:pPr>
            <a:r>
              <a:rPr lang="sv-FI" sz="3600" dirty="0" smtClean="0"/>
              <a:t>Är du närvaroanmäld?</a:t>
            </a:r>
          </a:p>
          <a:p>
            <a:pPr marL="0" indent="0" algn="ctr">
              <a:buNone/>
            </a:pPr>
            <a:r>
              <a:rPr lang="sv-FI" sz="3600" dirty="0" smtClean="0"/>
              <a:t>(studieinfo.fi senast </a:t>
            </a:r>
            <a:r>
              <a:rPr lang="sv-FI" sz="3600" dirty="0" smtClean="0"/>
              <a:t>30.8 </a:t>
            </a:r>
            <a:r>
              <a:rPr lang="sv-FI" sz="3600" dirty="0" smtClean="0"/>
              <a:t>kl 15.00)</a:t>
            </a:r>
          </a:p>
          <a:p>
            <a:pPr marL="0" indent="0" algn="ctr">
              <a:buNone/>
            </a:pPr>
            <a:endParaRPr lang="sv-FI" sz="3600" dirty="0" smtClean="0"/>
          </a:p>
          <a:p>
            <a:pPr marL="0" indent="0" algn="ctr">
              <a:buNone/>
            </a:pPr>
            <a:r>
              <a:rPr lang="sv-FI" sz="3600" dirty="0" smtClean="0"/>
              <a:t>Läs </a:t>
            </a:r>
            <a:r>
              <a:rPr lang="sv-FI" sz="3600" dirty="0"/>
              <a:t>din @abo.fi epost regelbundet!</a:t>
            </a:r>
          </a:p>
          <a:p>
            <a:endParaRPr lang="sv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D6A2-A2A6-4E9B-A66A-ABB24251253C}" type="datetime1">
              <a:rPr lang="sv-FI" smtClean="0"/>
              <a:t>19-08-2019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99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FI" dirty="0" smtClean="0"/>
              <a:t>Studiepsykologerna</a:t>
            </a:r>
            <a:endParaRPr lang="sv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FI" dirty="0" smtClean="0"/>
              <a:t>Åbo </a:t>
            </a:r>
            <a:r>
              <a:rPr lang="sv-FI" dirty="0" smtClean="0"/>
              <a:t>Campus</a:t>
            </a:r>
          </a:p>
          <a:p>
            <a:r>
              <a:rPr lang="sv-FI" dirty="0"/>
              <a:t>Klara </a:t>
            </a:r>
            <a:r>
              <a:rPr lang="sv-FI" dirty="0" smtClean="0"/>
              <a:t>Schauman-Ahlberg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31216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6050" y="574675"/>
            <a:ext cx="5718362" cy="838101"/>
          </a:xfrm>
        </p:spPr>
        <p:txBody>
          <a:bodyPr/>
          <a:lstStyle/>
          <a:p>
            <a:r>
              <a:rPr lang="fi-FI" dirty="0" smtClean="0">
                <a:latin typeface="Palatino Linotype" pitchFamily="18" charset="0"/>
              </a:rPr>
              <a:t>Personal </a:t>
            </a:r>
            <a:r>
              <a:rPr lang="fi-FI" dirty="0" err="1" smtClean="0">
                <a:latin typeface="Palatino Linotype" pitchFamily="18" charset="0"/>
              </a:rPr>
              <a:t>och</a:t>
            </a:r>
            <a:r>
              <a:rPr lang="fi-FI" dirty="0" smtClean="0">
                <a:latin typeface="Palatino Linotype" pitchFamily="18" charset="0"/>
              </a:rPr>
              <a:t> </a:t>
            </a:r>
            <a:r>
              <a:rPr lang="fi-FI" dirty="0" err="1" smtClean="0">
                <a:latin typeface="Palatino Linotype" pitchFamily="18" charset="0"/>
              </a:rPr>
              <a:t>enheter</a:t>
            </a:r>
            <a:endParaRPr lang="fi-FI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085" y="1700808"/>
            <a:ext cx="7938269" cy="4819451"/>
          </a:xfrm>
        </p:spPr>
        <p:txBody>
          <a:bodyPr>
            <a:normAutofit/>
          </a:bodyPr>
          <a:lstStyle/>
          <a:p>
            <a:r>
              <a:rPr lang="fi-FI" sz="2000" b="1" dirty="0" err="1" smtClean="0"/>
              <a:t>Dekanus</a:t>
            </a:r>
            <a:r>
              <a:rPr lang="fi-FI" sz="2000" b="1" dirty="0" smtClean="0"/>
              <a:t> </a:t>
            </a:r>
            <a:r>
              <a:rPr lang="fi-FI" sz="2000" dirty="0"/>
              <a:t>(</a:t>
            </a:r>
            <a:r>
              <a:rPr lang="fi-FI" sz="2000" dirty="0" err="1"/>
              <a:t>leder</a:t>
            </a:r>
            <a:r>
              <a:rPr lang="fi-FI" sz="2000" dirty="0"/>
              <a:t> </a:t>
            </a:r>
            <a:r>
              <a:rPr lang="fi-FI" sz="2000" dirty="0" err="1" smtClean="0"/>
              <a:t>fakulteten</a:t>
            </a:r>
            <a:r>
              <a:rPr lang="fi-FI" sz="2000" dirty="0" smtClean="0"/>
              <a:t>):</a:t>
            </a:r>
            <a:r>
              <a:rPr lang="fi-FI" sz="2000" dirty="0" smtClean="0"/>
              <a:t> </a:t>
            </a:r>
            <a:r>
              <a:rPr lang="fi-FI" sz="2000" dirty="0" smtClean="0"/>
              <a:t>Patrik </a:t>
            </a:r>
            <a:r>
              <a:rPr lang="fi-FI" sz="2000" dirty="0" err="1" smtClean="0"/>
              <a:t>Henelius</a:t>
            </a:r>
            <a:r>
              <a:rPr lang="fi-FI" sz="2000" dirty="0" smtClean="0"/>
              <a:t> </a:t>
            </a:r>
          </a:p>
          <a:p>
            <a:r>
              <a:rPr lang="fi-FI" sz="2000" b="1" dirty="0" err="1" smtClean="0"/>
              <a:t>Fakultetskansliet</a:t>
            </a:r>
            <a:r>
              <a:rPr lang="fi-FI" sz="2000" dirty="0"/>
              <a:t>:</a:t>
            </a:r>
            <a:r>
              <a:rPr lang="fi-FI" sz="2000" dirty="0" smtClean="0"/>
              <a:t> Axelia (vån 3), Biskopsgatan 8, öppet 9-15</a:t>
            </a:r>
          </a:p>
          <a:p>
            <a:r>
              <a:rPr lang="fi-FI" sz="2000" b="1" dirty="0" smtClean="0"/>
              <a:t>Studiepersonal vid fakultetskansliet:</a:t>
            </a:r>
            <a:r>
              <a:rPr lang="fi-FI" sz="2000" dirty="0" smtClean="0"/>
              <a:t/>
            </a:r>
            <a:br>
              <a:rPr lang="fi-FI" sz="2000" dirty="0" smtClean="0"/>
            </a:br>
            <a:r>
              <a:rPr lang="fi-FI" sz="2000" i="1" dirty="0" smtClean="0"/>
              <a:t>Utbildningskoordinator:</a:t>
            </a:r>
            <a:r>
              <a:rPr lang="fi-FI" sz="2000" dirty="0" smtClean="0"/>
              <a:t> Heidi Karlsson</a:t>
            </a:r>
            <a:br>
              <a:rPr lang="fi-FI" sz="2000" dirty="0" smtClean="0"/>
            </a:br>
            <a:r>
              <a:rPr lang="fi-FI" sz="2000" i="1" dirty="0" smtClean="0"/>
              <a:t>Studierådgivare: (rådgivning, tillgodoräkning)</a:t>
            </a:r>
            <a:r>
              <a:rPr lang="fi-FI" sz="2000" dirty="0" smtClean="0"/>
              <a:t/>
            </a:r>
            <a:br>
              <a:rPr lang="fi-FI" sz="2000" dirty="0" smtClean="0"/>
            </a:br>
            <a:r>
              <a:rPr lang="fi-FI" sz="2000" dirty="0" smtClean="0"/>
              <a:t>Simon Berg, Kerstin Fagerström, Jessica </a:t>
            </a:r>
            <a:r>
              <a:rPr lang="fi-FI" sz="2000" dirty="0"/>
              <a:t>Lindroos </a:t>
            </a:r>
            <a:r>
              <a:rPr lang="fi-FI" sz="2000" dirty="0" err="1" smtClean="0"/>
              <a:t>och</a:t>
            </a:r>
            <a:r>
              <a:rPr lang="fi-FI" sz="2000" dirty="0" smtClean="0"/>
              <a:t> </a:t>
            </a:r>
            <a:r>
              <a:rPr lang="fi-FI" sz="2000" dirty="0" smtClean="0"/>
              <a:t>Jonas Sandberg</a:t>
            </a:r>
            <a:r>
              <a:rPr lang="fi-FI" sz="2000" dirty="0" smtClean="0"/>
              <a:t> (i </a:t>
            </a:r>
            <a:r>
              <a:rPr lang="fi-FI" sz="2000" dirty="0" smtClean="0"/>
              <a:t>Vasa) </a:t>
            </a:r>
            <a:br>
              <a:rPr lang="fi-FI" sz="2000" dirty="0" smtClean="0"/>
            </a:br>
            <a:r>
              <a:rPr lang="fi-FI" sz="2000" i="1" dirty="0" smtClean="0"/>
              <a:t>Studiesekreterare: (studieutdrag, tenter)</a:t>
            </a:r>
            <a:r>
              <a:rPr lang="fi-FI" sz="2000" dirty="0" smtClean="0"/>
              <a:t/>
            </a:r>
            <a:br>
              <a:rPr lang="fi-FI" sz="2000" dirty="0" smtClean="0"/>
            </a:br>
            <a:r>
              <a:rPr lang="fi-FI" sz="2000" dirty="0" smtClean="0"/>
              <a:t>Mary-Ann </a:t>
            </a:r>
            <a:r>
              <a:rPr lang="fi-FI" sz="2000" dirty="0"/>
              <a:t>Hamberg-Ahola, Maria Hertell-Jalava</a:t>
            </a:r>
            <a:endParaRPr lang="fi-FI" sz="2000" dirty="0" smtClean="0"/>
          </a:p>
          <a:p>
            <a:r>
              <a:rPr lang="fi-FI" sz="2000" b="1" dirty="0" smtClean="0">
                <a:latin typeface="Palatino Linotype" panose="02040502050505030304" pitchFamily="18" charset="0"/>
              </a:rPr>
              <a:t>Enheterna </a:t>
            </a:r>
            <a:r>
              <a:rPr lang="fi-FI" sz="2000" dirty="0">
                <a:latin typeface="Palatino Linotype" panose="02040502050505030304" pitchFamily="18" charset="0"/>
              </a:rPr>
              <a:t>inom Biovetenskaper och Farmaci finns i Biocity, Artillerigatan </a:t>
            </a:r>
            <a:r>
              <a:rPr lang="fi-FI" sz="2000" dirty="0" smtClean="0">
                <a:latin typeface="Palatino Linotype" panose="02040502050505030304" pitchFamily="18" charset="0"/>
              </a:rPr>
              <a:t>6, vån </a:t>
            </a:r>
            <a:r>
              <a:rPr lang="fi-FI" sz="2000" dirty="0">
                <a:latin typeface="Palatino Linotype" panose="02040502050505030304" pitchFamily="18" charset="0"/>
              </a:rPr>
              <a:t>II-III.</a:t>
            </a:r>
            <a:endParaRPr lang="fi-FI" sz="2000" dirty="0" smtClean="0"/>
          </a:p>
          <a:p>
            <a:pPr marL="0" indent="0">
              <a:buNone/>
            </a:pPr>
            <a:r>
              <a:rPr lang="fi-FI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A69E-E72B-429F-AC57-2034B66F6F50}" type="datetime1">
              <a:rPr lang="sv-FI" smtClean="0"/>
              <a:t>19-08-2019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err="1" smtClean="0"/>
              <a:t>Åbo</a:t>
            </a:r>
            <a:r>
              <a:rPr lang="en-US" dirty="0" smtClean="0"/>
              <a:t> </a:t>
            </a:r>
            <a:r>
              <a:rPr lang="en-US" dirty="0" err="1" smtClean="0"/>
              <a:t>Akademi</a:t>
            </a:r>
            <a:r>
              <a:rPr lang="en-US" dirty="0" smtClean="0"/>
              <a:t> | </a:t>
            </a:r>
            <a:r>
              <a:rPr lang="en-US" dirty="0" err="1" smtClean="0"/>
              <a:t>Domkyrkotorget</a:t>
            </a:r>
            <a:r>
              <a:rPr lang="en-US" dirty="0" smtClean="0"/>
              <a:t> 3 | 20500 </a:t>
            </a:r>
            <a:r>
              <a:rPr lang="en-US" dirty="0" err="1" smtClean="0"/>
              <a:t>Åbo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FI" dirty="0" smtClean="0"/>
              <a:t>Studiepsykologerna kan hjälpa dig då du kämpar med 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Motivationsproblem</a:t>
            </a:r>
          </a:p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Planering och hantering av din tid</a:t>
            </a:r>
          </a:p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Stress</a:t>
            </a:r>
          </a:p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Uppskjutande beteende (</a:t>
            </a:r>
            <a:r>
              <a:rPr lang="sv-F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prokrastinering</a:t>
            </a:r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Studierelaterad osäkerhet och ångest (nervositet inför presentationer, social ångest)</a:t>
            </a:r>
          </a:p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Skrivkramp </a:t>
            </a:r>
          </a:p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Sömnen och dygnsrutiner</a:t>
            </a:r>
          </a:p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Läs- och skrivsvårigheter (kartläggning, studietips)</a:t>
            </a:r>
          </a:p>
          <a:p>
            <a:pPr marL="0" indent="0">
              <a:buNone/>
            </a:pPr>
            <a:endParaRPr lang="sv-FI" dirty="0"/>
          </a:p>
        </p:txBody>
      </p:sp>
      <p:pic>
        <p:nvPicPr>
          <p:cNvPr id="5" name="Picture 4" descr="Spills and Splatters Chair Art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217" y="2132856"/>
            <a:ext cx="1538689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82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FI" dirty="0" smtClean="0"/>
              <a:t>När kontakta studiepsykolog och när studenthälsan?</a:t>
            </a:r>
            <a:endParaRPr lang="sv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FI" dirty="0">
                <a:latin typeface="Arial" panose="020B0604020202020204" pitchFamily="34" charset="0"/>
                <a:cs typeface="Arial" panose="020B0604020202020204" pitchFamily="34" charset="0"/>
              </a:rPr>
              <a:t>Om du har sådana svårigheter som är “större” än svårigheter i studierna kan du i första hand vända dig till studenthälsan. Detta kan t.ex. handla om sorg, depression, eller allmän ångest. </a:t>
            </a:r>
          </a:p>
          <a:p>
            <a:r>
              <a:rPr lang="sv-FI" dirty="0">
                <a:latin typeface="Arial" panose="020B0604020202020204" pitchFamily="34" charset="0"/>
                <a:cs typeface="Arial" panose="020B0604020202020204" pitchFamily="34" charset="0"/>
              </a:rPr>
              <a:t>Du når studenthälsan på numret </a:t>
            </a:r>
            <a:r>
              <a:rPr lang="sv-FI" b="1" dirty="0">
                <a:latin typeface="Arial" panose="020B0604020202020204" pitchFamily="34" charset="0"/>
                <a:cs typeface="Arial" panose="020B0604020202020204" pitchFamily="34" charset="0"/>
              </a:rPr>
              <a:t>046 710 1050</a:t>
            </a:r>
            <a:r>
              <a:rPr lang="sv-FI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sv-FI" dirty="0">
                <a:latin typeface="Arial" panose="020B0604020202020204" pitchFamily="34" charset="0"/>
                <a:cs typeface="Arial" panose="020B0604020202020204" pitchFamily="34" charset="0"/>
              </a:rPr>
              <a:t>Se Studenthälsans nätsidor för information om sommarens öppethållningstider: </a:t>
            </a:r>
            <a:r>
              <a:rPr lang="sv-FI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</a:t>
            </a:r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www.yths.fi/sv/kontaktuppgifter/verksamhetsstallen/abo</a:t>
            </a:r>
            <a:endParaRPr lang="sv-F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FI" dirty="0"/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53464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Gå in och kolla på vårt material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v-FI" dirty="0" smtClean="0"/>
          </a:p>
          <a:p>
            <a:pPr marL="0" indent="0" algn="ctr">
              <a:buNone/>
            </a:pPr>
            <a:r>
              <a:rPr lang="sv-FI" sz="27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https://oldwww.abo.fi/student/studiepsykolog</a:t>
            </a:r>
            <a:endParaRPr lang="sv-FI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sv-FI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sv-FI" sz="27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https://oldwww.abo.fi/student/studieteknik</a:t>
            </a:r>
            <a:endParaRPr lang="sv-FI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78540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FI" dirty="0" smtClean="0"/>
              <a:t>Studiepsykologernas kontaktuppgifter</a:t>
            </a:r>
            <a:endParaRPr lang="sv-FI" dirty="0"/>
          </a:p>
        </p:txBody>
      </p:sp>
      <p:pic>
        <p:nvPicPr>
          <p:cNvPr id="6" name="Content Placeholder 5" descr="cid:image006.png@01D3102F.FF2A35A0"/>
          <p:cNvPicPr>
            <a:picLocks noGrp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29737" y="2560321"/>
            <a:ext cx="1350000" cy="299047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2743200" y="2560320"/>
            <a:ext cx="5431536" cy="331012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</a:rPr>
              <a:t>Klara Schauman-Ahlberg från och med 8.9</a:t>
            </a:r>
            <a:endParaRPr lang="sv-FI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Skriv </a:t>
            </a:r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</a:rPr>
              <a:t>till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studiepsykolog@abo.fi</a:t>
            </a:r>
            <a:endParaRPr lang="sv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</a:rPr>
              <a:t>Tfn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</a:rPr>
              <a:t>02-215 46 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91</a:t>
            </a:r>
            <a:endParaRPr lang="sv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</a:rPr>
              <a:t>Adress: Biskopsgatan 19  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Jag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</a:rPr>
              <a:t>träffar dig 1-5 gånger (45-60 min/gång)</a:t>
            </a:r>
          </a:p>
        </p:txBody>
      </p:sp>
    </p:spTree>
    <p:extLst>
      <p:ext uri="{BB962C8B-B14F-4D97-AF65-F5344CB8AC3E}">
        <p14:creationId xmlns:p14="http://schemas.microsoft.com/office/powerpoint/2010/main" val="337124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712" y="469901"/>
            <a:ext cx="6624736" cy="2191015"/>
          </a:xfrm>
        </p:spPr>
        <p:txBody>
          <a:bodyPr>
            <a:noAutofit/>
          </a:bodyPr>
          <a:lstStyle/>
          <a:p>
            <a:r>
              <a:rPr lang="sv-FI" sz="2700" dirty="0"/>
              <a:t/>
            </a:r>
            <a:br>
              <a:rPr lang="sv-FI" sz="2700" dirty="0"/>
            </a:br>
            <a:endParaRPr lang="sv-FI" sz="27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91632" y="1700808"/>
            <a:ext cx="7200897" cy="422446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sv-FI" sz="2700" dirty="0">
                <a:latin typeface="Arial" panose="020B0604020202020204" pitchFamily="34" charset="0"/>
                <a:cs typeface="Arial" panose="020B0604020202020204" pitchFamily="34" charset="0"/>
              </a:rPr>
              <a:t>Tveka inte att ta kontakt om det börjar kännas stressigt, </a:t>
            </a:r>
            <a:r>
              <a:rPr lang="sv-FI" sz="2700" dirty="0" err="1">
                <a:latin typeface="Arial" panose="020B0604020202020204" pitchFamily="34" charset="0"/>
                <a:cs typeface="Arial" panose="020B0604020202020204" pitchFamily="34" charset="0"/>
              </a:rPr>
              <a:t>omotiverande</a:t>
            </a:r>
            <a:r>
              <a:rPr lang="sv-FI" sz="2700" dirty="0">
                <a:latin typeface="Arial" panose="020B0604020202020204" pitchFamily="34" charset="0"/>
                <a:cs typeface="Arial" panose="020B0604020202020204" pitchFamily="34" charset="0"/>
              </a:rPr>
              <a:t> eller svårt med studierna!</a:t>
            </a:r>
            <a:br>
              <a:rPr lang="sv-FI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v-FI" sz="2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sv-FI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Jag </a:t>
            </a:r>
            <a:r>
              <a:rPr lang="sv-FI" sz="2700" dirty="0">
                <a:latin typeface="Arial" panose="020B0604020202020204" pitchFamily="34" charset="0"/>
                <a:cs typeface="Arial" panose="020B0604020202020204" pitchFamily="34" charset="0"/>
              </a:rPr>
              <a:t>jobbar konfidentiellt!</a:t>
            </a:r>
          </a:p>
          <a:p>
            <a:pPr marL="0" indent="0" algn="ctr">
              <a:buNone/>
            </a:pPr>
            <a:r>
              <a:rPr lang="sv-FI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Välkommen!</a:t>
            </a:r>
            <a:endParaRPr lang="sv-FI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sv-FI" dirty="0">
                <a:latin typeface="Arial" panose="020B0604020202020204" pitchFamily="34" charset="0"/>
                <a:cs typeface="Arial" panose="020B0604020202020204" pitchFamily="34" charset="0"/>
              </a:rPr>
              <a:t>Klara </a:t>
            </a:r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Schauman-Ahlberg</a:t>
            </a:r>
            <a:endParaRPr lang="sv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42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268760"/>
            <a:ext cx="7666038" cy="3820037"/>
          </a:xfrm>
        </p:spPr>
        <p:txBody>
          <a:bodyPr/>
          <a:lstStyle/>
          <a:p>
            <a:pPr marL="0" indent="0">
              <a:buNone/>
            </a:pPr>
            <a:endParaRPr lang="sv-FI" dirty="0" smtClean="0"/>
          </a:p>
          <a:p>
            <a:pPr marL="0" indent="0">
              <a:buNone/>
            </a:pPr>
            <a:endParaRPr lang="sv-FI" dirty="0"/>
          </a:p>
          <a:p>
            <a:pPr marL="0" indent="0" algn="ctr">
              <a:buNone/>
            </a:pPr>
            <a:r>
              <a:rPr lang="sv-FI" sz="4800" b="1" dirty="0" smtClean="0"/>
              <a:t>FRÅGOR?</a:t>
            </a:r>
          </a:p>
          <a:p>
            <a:pPr marL="0" indent="0" algn="ctr">
              <a:buNone/>
            </a:pPr>
            <a:r>
              <a:rPr lang="sv-FI" sz="4800" b="1" dirty="0" smtClean="0"/>
              <a:t>LYCKA TILL MED STUDIERNA!</a:t>
            </a:r>
            <a:endParaRPr lang="sv-FI" sz="4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C9BC-EF91-4BDE-B31F-079072DF8501}" type="datetime1">
              <a:rPr lang="sv-FI" smtClean="0"/>
              <a:t>19-08-2019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37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6050" y="584005"/>
            <a:ext cx="5718362" cy="1770591"/>
          </a:xfrm>
        </p:spPr>
        <p:txBody>
          <a:bodyPr/>
          <a:lstStyle/>
          <a:p>
            <a:r>
              <a:rPr lang="fi-FI" dirty="0" smtClean="0">
                <a:latin typeface="Palatino Linotype" pitchFamily="18" charset="0"/>
              </a:rPr>
              <a:t>Läsåret, terminer och perioder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FI" dirty="0" smtClean="0"/>
              <a:t>Läsåret börjar 1.8 och slutar 31.7</a:t>
            </a:r>
          </a:p>
          <a:p>
            <a:endParaRPr lang="sv-FI" dirty="0" smtClean="0"/>
          </a:p>
          <a:p>
            <a:r>
              <a:rPr lang="sv-FI" dirty="0" smtClean="0"/>
              <a:t>Läsåret delas in i en </a:t>
            </a:r>
            <a:r>
              <a:rPr lang="sv-FI" b="1" dirty="0" smtClean="0"/>
              <a:t>höst- och vårtermin </a:t>
            </a:r>
            <a:r>
              <a:rPr lang="sv-FI" dirty="0" smtClean="0"/>
              <a:t>med vardera två </a:t>
            </a:r>
            <a:r>
              <a:rPr lang="sv-FI" b="1" dirty="0" smtClean="0"/>
              <a:t>perioder</a:t>
            </a:r>
            <a:r>
              <a:rPr lang="sv-FI" dirty="0" smtClean="0"/>
              <a:t>: </a:t>
            </a:r>
          </a:p>
          <a:p>
            <a:pPr lvl="1"/>
            <a:r>
              <a:rPr lang="sv-FI" dirty="0" smtClean="0"/>
              <a:t>Period I:  veckorna 36-43, höstterminen</a:t>
            </a:r>
          </a:p>
          <a:p>
            <a:pPr lvl="1"/>
            <a:r>
              <a:rPr lang="sv-FI" dirty="0" smtClean="0"/>
              <a:t>Period II: veckorna 44-51, höstterminen</a:t>
            </a:r>
          </a:p>
          <a:p>
            <a:pPr lvl="1"/>
            <a:r>
              <a:rPr lang="sv-FI" dirty="0" smtClean="0"/>
              <a:t>Period III: veckorna 2-11, vårterminen</a:t>
            </a:r>
          </a:p>
          <a:p>
            <a:pPr lvl="1"/>
            <a:r>
              <a:rPr lang="sv-FI" dirty="0" smtClean="0"/>
              <a:t>Period IV: veckorna 12-21, vårterminen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C6370-ECFD-48EB-B2B2-83AA0F96A630}" type="datetime1">
              <a:rPr lang="sv-FI" smtClean="0">
                <a:solidFill>
                  <a:prstClr val="white"/>
                </a:solidFill>
              </a:rPr>
              <a:t>19-08-2019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>
                <a:solidFill>
                  <a:prstClr val="white"/>
                </a:solidFill>
              </a:rPr>
              <a:pPr/>
              <a:t>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Åbo Akademi | Domkyrkotorget 3 | 20500 Åbo</a:t>
            </a: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78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6050" y="573899"/>
            <a:ext cx="5718362" cy="1770591"/>
          </a:xfrm>
        </p:spPr>
        <p:txBody>
          <a:bodyPr/>
          <a:lstStyle/>
          <a:p>
            <a:r>
              <a:rPr lang="fi-FI" dirty="0" smtClean="0">
                <a:latin typeface="Palatino Linotype" pitchFamily="18" charset="0"/>
              </a:rPr>
              <a:t>Lite terminologi</a:t>
            </a:r>
            <a:endParaRPr lang="sv-FI" dirty="0">
              <a:latin typeface="Palatino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7" y="1916832"/>
            <a:ext cx="7362205" cy="4248471"/>
          </a:xfrm>
        </p:spPr>
        <p:txBody>
          <a:bodyPr>
            <a:normAutofit/>
          </a:bodyPr>
          <a:lstStyle/>
          <a:p>
            <a:r>
              <a:rPr lang="sv-FI" sz="2200" dirty="0" smtClean="0"/>
              <a:t>Universitet (inte skola)</a:t>
            </a:r>
          </a:p>
          <a:p>
            <a:r>
              <a:rPr lang="sv-FI" sz="2200" dirty="0" smtClean="0"/>
              <a:t>Föreläsning/laboration/räkneövning</a:t>
            </a:r>
          </a:p>
          <a:p>
            <a:r>
              <a:rPr lang="sv-FI" sz="2200" dirty="0" smtClean="0"/>
              <a:t>Tentamen eller bara tent (inte prov)</a:t>
            </a:r>
          </a:p>
          <a:p>
            <a:r>
              <a:rPr lang="sv-FI" sz="2200" dirty="0"/>
              <a:t>1 studiepoäng (sp) motsvarar ca 25-27 timmars </a:t>
            </a:r>
            <a:r>
              <a:rPr lang="sv-FI" sz="2200" dirty="0" smtClean="0"/>
              <a:t>arbete</a:t>
            </a:r>
          </a:p>
          <a:p>
            <a:r>
              <a:rPr lang="sv-FI" sz="2200" dirty="0" smtClean="0"/>
              <a:t>Akademisk kvart praktiseras vid ÅA, lektionstiderna är:</a:t>
            </a:r>
            <a:endParaRPr lang="sv-FI" sz="2200" dirty="0"/>
          </a:p>
          <a:p>
            <a:pPr marL="457200" lvl="1" indent="0">
              <a:buNone/>
            </a:pPr>
            <a:r>
              <a:rPr lang="en-US" b="1" dirty="0"/>
              <a:t>8-10</a:t>
            </a:r>
            <a:r>
              <a:rPr lang="en-US" dirty="0"/>
              <a:t> = 8.15-9.45</a:t>
            </a:r>
            <a:br>
              <a:rPr lang="en-US" dirty="0"/>
            </a:br>
            <a:r>
              <a:rPr lang="en-US" b="1" dirty="0"/>
              <a:t>10-12</a:t>
            </a:r>
            <a:r>
              <a:rPr lang="en-US" dirty="0"/>
              <a:t> = 10.15-11.45 </a:t>
            </a:r>
            <a:br>
              <a:rPr lang="en-US" dirty="0"/>
            </a:br>
            <a:r>
              <a:rPr lang="en-US" b="1" dirty="0"/>
              <a:t>13-15</a:t>
            </a:r>
            <a:r>
              <a:rPr lang="en-US" dirty="0"/>
              <a:t> = </a:t>
            </a:r>
            <a:r>
              <a:rPr lang="en-US" b="1" dirty="0"/>
              <a:t>13.30</a:t>
            </a:r>
            <a:r>
              <a:rPr lang="en-US" dirty="0"/>
              <a:t>-15.00 </a:t>
            </a:r>
            <a:r>
              <a:rPr lang="en-US" dirty="0" smtClean="0"/>
              <a:t> (OBS!)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15-17</a:t>
            </a:r>
            <a:r>
              <a:rPr lang="en-US" dirty="0"/>
              <a:t> = 15.15-16.45</a:t>
            </a:r>
            <a:endParaRPr lang="sv-FI" dirty="0"/>
          </a:p>
          <a:p>
            <a:endParaRPr lang="sv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4A78D-93D8-411C-96B8-D635A6ACBD6B}" type="datetime1">
              <a:rPr lang="sv-FI" smtClean="0"/>
              <a:t>19-08-2019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21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476672"/>
            <a:ext cx="8280920" cy="576064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			</a:t>
            </a:r>
            <a:r>
              <a:rPr lang="fi-FI" sz="3500" dirty="0" err="1" smtClean="0"/>
              <a:t>Utbildningar</a:t>
            </a:r>
            <a:r>
              <a:rPr lang="fi-FI" sz="3500" dirty="0" smtClean="0"/>
              <a:t> </a:t>
            </a:r>
            <a:r>
              <a:rPr lang="fi-FI" sz="3500" dirty="0" err="1" smtClean="0"/>
              <a:t>vid</a:t>
            </a:r>
            <a:r>
              <a:rPr lang="fi-FI" sz="3500" dirty="0" smtClean="0"/>
              <a:t> </a:t>
            </a:r>
            <a:r>
              <a:rPr lang="fi-FI" sz="3500" dirty="0" err="1" smtClean="0"/>
              <a:t>utbildningslinjerna</a:t>
            </a:r>
            <a:r>
              <a:rPr lang="fi-FI" sz="3500" dirty="0" smtClean="0"/>
              <a:t> 					för </a:t>
            </a:r>
            <a:r>
              <a:rPr lang="fi-FI" sz="3500" dirty="0" err="1" smtClean="0"/>
              <a:t>Biovetenskaper</a:t>
            </a:r>
            <a:r>
              <a:rPr lang="fi-FI" sz="3500" dirty="0" smtClean="0"/>
              <a:t> </a:t>
            </a:r>
            <a:r>
              <a:rPr lang="fi-FI" sz="3500" dirty="0" err="1" smtClean="0"/>
              <a:t>och</a:t>
            </a:r>
            <a:r>
              <a:rPr lang="fi-FI" sz="3500" dirty="0" smtClean="0"/>
              <a:t> </a:t>
            </a:r>
            <a:r>
              <a:rPr lang="fi-FI" sz="3500" dirty="0" err="1" smtClean="0"/>
              <a:t>Farmaci</a:t>
            </a:r>
            <a:endParaRPr lang="fi-FI" sz="3500" dirty="0" smtClean="0"/>
          </a:p>
          <a:p>
            <a:pPr marL="0" indent="0">
              <a:buNone/>
            </a:pPr>
            <a:endParaRPr lang="fi-FI" sz="900" dirty="0"/>
          </a:p>
          <a:p>
            <a:pPr marL="0" indent="0">
              <a:buNone/>
            </a:pPr>
            <a:r>
              <a:rPr lang="fi-FI" sz="2200" b="1" dirty="0" smtClean="0"/>
              <a:t>Kandidatexamen från huvudämnena: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1900" dirty="0" smtClean="0"/>
              <a:t>Cell och molekylär biovetenskap (CMB)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1900" dirty="0" smtClean="0"/>
              <a:t>Miljö- och marinbiologi (M&amp;M)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1900" dirty="0" err="1" smtClean="0"/>
              <a:t>Biologilärare</a:t>
            </a:r>
            <a:r>
              <a:rPr lang="fi-FI" sz="1900" dirty="0" smtClean="0"/>
              <a:t> (</a:t>
            </a:r>
            <a:r>
              <a:rPr lang="fi-FI" sz="1900" dirty="0" err="1" smtClean="0"/>
              <a:t>antagning</a:t>
            </a:r>
            <a:r>
              <a:rPr lang="fi-FI" sz="1900" dirty="0" smtClean="0"/>
              <a:t> </a:t>
            </a:r>
            <a:r>
              <a:rPr lang="fi-FI" sz="1900" dirty="0" err="1" smtClean="0"/>
              <a:t>till</a:t>
            </a:r>
            <a:r>
              <a:rPr lang="fi-FI" sz="1900" dirty="0" smtClean="0"/>
              <a:t> CMB </a:t>
            </a:r>
            <a:r>
              <a:rPr lang="fi-FI" sz="1900" dirty="0" err="1" smtClean="0"/>
              <a:t>eller</a:t>
            </a:r>
            <a:r>
              <a:rPr lang="fi-FI" sz="1900" dirty="0" smtClean="0"/>
              <a:t> M&amp;M, </a:t>
            </a:r>
            <a:r>
              <a:rPr lang="fi-FI" sz="1900" dirty="0" err="1" smtClean="0"/>
              <a:t>kräver</a:t>
            </a:r>
            <a:r>
              <a:rPr lang="fi-FI" sz="1900" dirty="0" smtClean="0"/>
              <a:t> </a:t>
            </a:r>
            <a:r>
              <a:rPr lang="fi-FI" sz="1900" dirty="0" err="1" smtClean="0"/>
              <a:t>godkänt</a:t>
            </a:r>
            <a:r>
              <a:rPr lang="fi-FI" sz="1900" dirty="0" smtClean="0"/>
              <a:t> </a:t>
            </a:r>
            <a:r>
              <a:rPr lang="fi-FI" sz="1900" dirty="0" err="1" smtClean="0"/>
              <a:t>lärarlämplighetstest</a:t>
            </a:r>
            <a:r>
              <a:rPr lang="fi-FI" sz="1900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1900" dirty="0" err="1" smtClean="0"/>
              <a:t>Farmaceutexamen</a:t>
            </a:r>
            <a:r>
              <a:rPr lang="fi-FI" sz="1900" dirty="0"/>
              <a:t/>
            </a:r>
            <a:br>
              <a:rPr lang="fi-FI" sz="1900" dirty="0"/>
            </a:br>
            <a:endParaRPr lang="fi-FI" sz="1900" dirty="0" smtClean="0"/>
          </a:p>
          <a:p>
            <a:pPr marL="0" indent="0">
              <a:buNone/>
            </a:pPr>
            <a:r>
              <a:rPr lang="fi-FI" sz="2200" b="1" dirty="0" smtClean="0"/>
              <a:t>Magisterexamen från huvudämnena:</a:t>
            </a:r>
            <a:endParaRPr lang="fi-FI" sz="2200" b="1" dirty="0"/>
          </a:p>
          <a:p>
            <a:r>
              <a:rPr lang="fi-FI" sz="1900" dirty="0" err="1" smtClean="0"/>
              <a:t>Biokemi</a:t>
            </a:r>
            <a:r>
              <a:rPr lang="fi-FI" sz="1900" dirty="0" smtClean="0"/>
              <a:t> (</a:t>
            </a:r>
            <a:r>
              <a:rPr lang="fi-FI" sz="1900" dirty="0" err="1" smtClean="0"/>
              <a:t>avlägger</a:t>
            </a:r>
            <a:r>
              <a:rPr lang="fi-FI" sz="1900" dirty="0" smtClean="0"/>
              <a:t> </a:t>
            </a:r>
            <a:r>
              <a:rPr lang="fi-FI" sz="1900" dirty="0" err="1" smtClean="0"/>
              <a:t>kandidatexamen</a:t>
            </a:r>
            <a:r>
              <a:rPr lang="fi-FI" sz="1900" dirty="0" smtClean="0"/>
              <a:t> i CMB)</a:t>
            </a:r>
          </a:p>
          <a:p>
            <a:r>
              <a:rPr lang="fi-FI" sz="1900" dirty="0" err="1" smtClean="0"/>
              <a:t>Cellbiologi</a:t>
            </a:r>
            <a:r>
              <a:rPr lang="fi-FI" sz="1900" dirty="0" smtClean="0"/>
              <a:t> </a:t>
            </a:r>
            <a:r>
              <a:rPr lang="fi-FI" sz="1900" dirty="0"/>
              <a:t>(</a:t>
            </a:r>
            <a:r>
              <a:rPr lang="fi-FI" sz="1900" dirty="0" err="1"/>
              <a:t>avlägger</a:t>
            </a:r>
            <a:r>
              <a:rPr lang="fi-FI" sz="1900" dirty="0"/>
              <a:t> </a:t>
            </a:r>
            <a:r>
              <a:rPr lang="fi-FI" sz="1900" dirty="0" err="1"/>
              <a:t>kandidatexamen</a:t>
            </a:r>
            <a:r>
              <a:rPr lang="fi-FI" sz="1900" dirty="0"/>
              <a:t> i CMB</a:t>
            </a:r>
            <a:r>
              <a:rPr lang="fi-FI" sz="1900" dirty="0" smtClean="0"/>
              <a:t>)</a:t>
            </a:r>
            <a:endParaRPr lang="fi-FI" sz="1900" dirty="0"/>
          </a:p>
          <a:p>
            <a:r>
              <a:rPr lang="fi-FI" sz="1900" dirty="0" err="1" smtClean="0"/>
              <a:t>Miljö-</a:t>
            </a:r>
            <a:r>
              <a:rPr lang="fi-FI" sz="1900" dirty="0" smtClean="0"/>
              <a:t> </a:t>
            </a:r>
            <a:r>
              <a:rPr lang="fi-FI" sz="1900" dirty="0" err="1" smtClean="0"/>
              <a:t>och</a:t>
            </a:r>
            <a:r>
              <a:rPr lang="fi-FI" sz="1900" dirty="0" smtClean="0"/>
              <a:t> </a:t>
            </a:r>
            <a:r>
              <a:rPr lang="fi-FI" sz="1900" dirty="0" err="1" smtClean="0"/>
              <a:t>marinbiologi</a:t>
            </a:r>
            <a:endParaRPr lang="fi-FI" sz="1900" dirty="0"/>
          </a:p>
          <a:p>
            <a:r>
              <a:rPr lang="fi-FI" sz="1900" dirty="0" err="1" smtClean="0"/>
              <a:t>Biologilärare</a:t>
            </a:r>
            <a:endParaRPr lang="fi-FI" sz="1900" dirty="0"/>
          </a:p>
          <a:p>
            <a:r>
              <a:rPr lang="fi-FI" sz="1900" dirty="0" err="1" smtClean="0"/>
              <a:t>Läkemedelsutveckling</a:t>
            </a:r>
            <a:r>
              <a:rPr lang="fi-FI" sz="1900" dirty="0" smtClean="0"/>
              <a:t> </a:t>
            </a:r>
            <a:r>
              <a:rPr lang="fi-FI" sz="1900" dirty="0" smtClean="0"/>
              <a:t>och medicinsk teknologi (magisterprogram för farmaceuter)</a:t>
            </a:r>
          </a:p>
          <a:p>
            <a:r>
              <a:rPr lang="fi-FI" sz="1900" dirty="0" smtClean="0"/>
              <a:t>Master’s degree programme in Biomedical Imaging (engelskspråkigt magisterprogram)</a:t>
            </a:r>
            <a:endParaRPr lang="fi-FI" sz="19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A13C2-B9DB-42D8-9B55-EBE0D2EBA43C}" type="datetime1">
              <a:rPr lang="sv-FI" smtClean="0"/>
              <a:t>19-08-2019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err="1" smtClean="0"/>
              <a:t>Åbo</a:t>
            </a:r>
            <a:r>
              <a:rPr lang="en-US" dirty="0" smtClean="0"/>
              <a:t> </a:t>
            </a:r>
            <a:r>
              <a:rPr lang="en-US" dirty="0" err="1" smtClean="0"/>
              <a:t>Akademi</a:t>
            </a:r>
            <a:r>
              <a:rPr lang="en-US" dirty="0" smtClean="0"/>
              <a:t> | </a:t>
            </a:r>
            <a:r>
              <a:rPr lang="en-US" dirty="0" err="1" smtClean="0"/>
              <a:t>Domkyrkotorget</a:t>
            </a:r>
            <a:r>
              <a:rPr lang="en-US" dirty="0" smtClean="0"/>
              <a:t> 3 | 20500 </a:t>
            </a:r>
            <a:r>
              <a:rPr lang="en-US" dirty="0" err="1" smtClean="0"/>
              <a:t>Åbo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4" y="1489868"/>
            <a:ext cx="8080697" cy="503547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sv-FI" altLang="sv-FI" sz="900" b="1" dirty="0" smtClean="0">
              <a:latin typeface="Palatino Linotype" panose="02040502050505030304" pitchFamily="18" charset="0"/>
            </a:endParaRPr>
          </a:p>
          <a:p>
            <a:pPr>
              <a:buNone/>
            </a:pPr>
            <a:r>
              <a:rPr lang="sv-FI" altLang="sv-FI" sz="2900" b="1" dirty="0" smtClean="0">
                <a:latin typeface="Palatino Linotype" panose="02040502050505030304" pitchFamily="18" charset="0"/>
              </a:rPr>
              <a:t>Kandidatexamen </a:t>
            </a:r>
            <a:r>
              <a:rPr lang="sv-FI" altLang="sv-FI" sz="2900" b="1" dirty="0">
                <a:latin typeface="Palatino Linotype" panose="02040502050505030304" pitchFamily="18" charset="0"/>
              </a:rPr>
              <a:t>i naturvetenskaper (</a:t>
            </a:r>
            <a:r>
              <a:rPr lang="sv-FI" altLang="sv-FI" sz="2900" b="1" dirty="0" err="1">
                <a:latin typeface="Palatino Linotype" panose="02040502050505030304" pitchFamily="18" charset="0"/>
              </a:rPr>
              <a:t>NaK</a:t>
            </a:r>
            <a:r>
              <a:rPr lang="sv-FI" altLang="sv-FI" sz="2900" b="1" dirty="0">
                <a:latin typeface="Palatino Linotype" panose="02040502050505030304" pitchFamily="18" charset="0"/>
              </a:rPr>
              <a:t>) 180 sp (3 år)</a:t>
            </a:r>
          </a:p>
          <a:p>
            <a:pPr>
              <a:buNone/>
            </a:pPr>
            <a:r>
              <a:rPr lang="sv-FI" altLang="sv-FI" sz="2900" b="1" dirty="0" smtClean="0">
                <a:latin typeface="Palatino Linotype" panose="02040502050505030304" pitchFamily="18" charset="0"/>
              </a:rPr>
              <a:t>Farmaceutexamen (kandidatexamen) 180 sp (3 år)</a:t>
            </a:r>
            <a:endParaRPr lang="sv-FI" altLang="sv-FI" sz="2900" b="1" dirty="0">
              <a:latin typeface="Palatino Linotype" panose="02040502050505030304" pitchFamily="18" charset="0"/>
            </a:endParaRPr>
          </a:p>
          <a:p>
            <a:r>
              <a:rPr lang="sv-FI" altLang="sv-FI" sz="2300" b="1" dirty="0">
                <a:latin typeface="Palatino Linotype" panose="02040502050505030304" pitchFamily="18" charset="0"/>
              </a:rPr>
              <a:t>Gemensamma </a:t>
            </a:r>
            <a:r>
              <a:rPr lang="sv-FI" altLang="sv-FI" sz="2300" b="1" dirty="0" smtClean="0">
                <a:latin typeface="Palatino Linotype" panose="02040502050505030304" pitchFamily="18" charset="0"/>
              </a:rPr>
              <a:t>studier</a:t>
            </a:r>
          </a:p>
          <a:p>
            <a:r>
              <a:rPr lang="sv-FI" altLang="sv-FI" sz="2300" b="1" dirty="0" smtClean="0">
                <a:latin typeface="Palatino Linotype" panose="02040502050505030304" pitchFamily="18" charset="0"/>
              </a:rPr>
              <a:t>Huvudämne </a:t>
            </a:r>
            <a:r>
              <a:rPr lang="sv-FI" altLang="sv-FI" sz="2300" dirty="0" smtClean="0">
                <a:latin typeface="Palatino Linotype" panose="02040502050505030304" pitchFamily="18" charset="0"/>
              </a:rPr>
              <a:t>(inkl kandidatavhandling)</a:t>
            </a:r>
            <a:endParaRPr lang="sv-FI" altLang="sv-FI" sz="2300" b="1" dirty="0">
              <a:latin typeface="Palatino Linotype" panose="02040502050505030304" pitchFamily="18" charset="0"/>
            </a:endParaRPr>
          </a:p>
          <a:p>
            <a:r>
              <a:rPr lang="sv-FI" altLang="sv-FI" sz="2300" b="1" dirty="0" smtClean="0">
                <a:latin typeface="Palatino Linotype" panose="02040502050505030304" pitchFamily="18" charset="0"/>
              </a:rPr>
              <a:t>Biämne </a:t>
            </a:r>
            <a:r>
              <a:rPr lang="sv-FI" altLang="sv-FI" sz="2300" dirty="0" smtClean="0">
                <a:latin typeface="Palatino Linotype" panose="02040502050505030304" pitchFamily="18" charset="0"/>
              </a:rPr>
              <a:t>(</a:t>
            </a:r>
            <a:r>
              <a:rPr lang="sv-FI" altLang="sv-FI" sz="2300" dirty="0" smtClean="0">
                <a:latin typeface="Palatino Linotype" panose="02040502050505030304" pitchFamily="18" charset="0"/>
              </a:rPr>
              <a:t>för CMB, M&amp;M</a:t>
            </a:r>
            <a:r>
              <a:rPr lang="sv-FI" altLang="sv-FI" sz="2300" dirty="0" smtClean="0">
                <a:latin typeface="Palatino Linotype" panose="02040502050505030304" pitchFamily="18" charset="0"/>
              </a:rPr>
              <a:t>) eller </a:t>
            </a:r>
            <a:r>
              <a:rPr lang="sv-FI" altLang="sv-FI" sz="2300" b="1" dirty="0" smtClean="0">
                <a:latin typeface="Palatino Linotype" panose="02040502050505030304" pitchFamily="18" charset="0"/>
              </a:rPr>
              <a:t>apoteks</a:t>
            </a:r>
            <a:r>
              <a:rPr lang="sv-FI" altLang="sv-FI" sz="2300" b="1" dirty="0" smtClean="0">
                <a:latin typeface="Palatino Linotype" panose="02040502050505030304" pitchFamily="18" charset="0"/>
              </a:rPr>
              <a:t>p</a:t>
            </a:r>
            <a:r>
              <a:rPr lang="sv-FI" altLang="sv-FI" sz="2300" b="1" dirty="0" smtClean="0">
                <a:latin typeface="Palatino Linotype" panose="02040502050505030304" pitchFamily="18" charset="0"/>
              </a:rPr>
              <a:t>raktik</a:t>
            </a:r>
            <a:r>
              <a:rPr lang="sv-FI" altLang="sv-FI" sz="2300" dirty="0" smtClean="0">
                <a:latin typeface="Palatino Linotype" panose="02040502050505030304" pitchFamily="18" charset="0"/>
              </a:rPr>
              <a:t> (för </a:t>
            </a:r>
            <a:r>
              <a:rPr lang="sv-FI" altLang="sv-FI" sz="2300" dirty="0" smtClean="0">
                <a:latin typeface="Palatino Linotype" panose="02040502050505030304" pitchFamily="18" charset="0"/>
              </a:rPr>
              <a:t>farmaceuter)</a:t>
            </a:r>
            <a:endParaRPr lang="sv-FI" altLang="sv-FI" sz="2300" dirty="0">
              <a:latin typeface="Palatino Linotype" panose="02040502050505030304" pitchFamily="18" charset="0"/>
            </a:endParaRPr>
          </a:p>
          <a:p>
            <a:r>
              <a:rPr lang="fi-FI" altLang="sv-FI" sz="2300" b="1" dirty="0" err="1" smtClean="0">
                <a:latin typeface="Palatino Linotype" panose="02040502050505030304" pitchFamily="18" charset="0"/>
              </a:rPr>
              <a:t>Språkstudier</a:t>
            </a:r>
            <a:endParaRPr lang="fi-FI" altLang="sv-FI" sz="2300" b="1" dirty="0" smtClean="0">
              <a:latin typeface="Palatino Linotype" panose="02040502050505030304" pitchFamily="18" charset="0"/>
            </a:endParaRPr>
          </a:p>
          <a:p>
            <a:r>
              <a:rPr lang="sv-FI" altLang="sv-FI" sz="2300" b="1" dirty="0" smtClean="0">
                <a:latin typeface="Palatino Linotype" panose="02040502050505030304" pitchFamily="18" charset="0"/>
              </a:rPr>
              <a:t>Akademiska studiefärdigheter </a:t>
            </a:r>
            <a:r>
              <a:rPr lang="sv-FI" altLang="sv-FI" sz="2300" b="1" dirty="0">
                <a:latin typeface="Palatino Linotype" panose="02040502050505030304" pitchFamily="18" charset="0"/>
              </a:rPr>
              <a:t>(ASF-kurs</a:t>
            </a:r>
            <a:r>
              <a:rPr lang="sv-FI" altLang="sv-FI" sz="2300" b="1" dirty="0" smtClean="0">
                <a:latin typeface="Palatino Linotype" panose="02040502050505030304" pitchFamily="18" charset="0"/>
              </a:rPr>
              <a:t>)</a:t>
            </a:r>
            <a:endParaRPr lang="sv-FI" altLang="sv-FI" sz="2300" b="1" dirty="0">
              <a:latin typeface="Palatino Linotype" panose="02040502050505030304" pitchFamily="18" charset="0"/>
            </a:endParaRPr>
          </a:p>
          <a:p>
            <a:r>
              <a:rPr lang="sv-FI" altLang="sv-FI" sz="2300" b="1" dirty="0" smtClean="0">
                <a:latin typeface="Palatino Linotype" panose="02040502050505030304" pitchFamily="18" charset="0"/>
              </a:rPr>
              <a:t>Valfria studier</a:t>
            </a:r>
            <a:endParaRPr lang="sv-FI" altLang="sv-FI" sz="2300" b="1" dirty="0">
              <a:latin typeface="Palatino Linotype" panose="02040502050505030304" pitchFamily="18" charset="0"/>
            </a:endParaRPr>
          </a:p>
          <a:p>
            <a:pPr>
              <a:buNone/>
            </a:pPr>
            <a:endParaRPr lang="sv-FI" altLang="sv-FI" sz="2300" b="1" i="1" dirty="0">
              <a:latin typeface="Palatino Linotype" panose="02040502050505030304" pitchFamily="18" charset="0"/>
            </a:endParaRPr>
          </a:p>
          <a:p>
            <a:pPr>
              <a:buNone/>
            </a:pPr>
            <a:r>
              <a:rPr lang="fi-FI" altLang="sv-FI" sz="2900" b="1" dirty="0">
                <a:latin typeface="Palatino Linotype" panose="02040502050505030304" pitchFamily="18" charset="0"/>
              </a:rPr>
              <a:t>Filosofie magisterexamen (FM) 120 sp (2 år</a:t>
            </a:r>
            <a:r>
              <a:rPr lang="fi-FI" altLang="sv-FI" sz="2900" b="1" dirty="0" smtClean="0">
                <a:latin typeface="Palatino Linotype" panose="02040502050505030304" pitchFamily="18" charset="0"/>
              </a:rPr>
              <a:t>)</a:t>
            </a:r>
            <a:endParaRPr lang="fi-FI" altLang="sv-FI" sz="2900" b="1" dirty="0">
              <a:latin typeface="Palatino Linotype" panose="02040502050505030304" pitchFamily="18" charset="0"/>
            </a:endParaRPr>
          </a:p>
          <a:p>
            <a:r>
              <a:rPr lang="sv-FI" altLang="sv-FI" sz="2300" b="1" dirty="0" smtClean="0">
                <a:latin typeface="Palatino Linotype" panose="02040502050505030304" pitchFamily="18" charset="0"/>
              </a:rPr>
              <a:t>Huvudämnesmoduler</a:t>
            </a:r>
          </a:p>
          <a:p>
            <a:r>
              <a:rPr lang="sv-FI" altLang="sv-FI" sz="2300" b="1" dirty="0" smtClean="0">
                <a:latin typeface="Palatino Linotype" panose="02040502050505030304" pitchFamily="18" charset="0"/>
              </a:rPr>
              <a:t>Tematisk modul</a:t>
            </a:r>
            <a:endParaRPr lang="sv-FI" altLang="sv-FI" sz="2300" b="1" dirty="0">
              <a:latin typeface="Palatino Linotype" panose="02040502050505030304" pitchFamily="18" charset="0"/>
            </a:endParaRPr>
          </a:p>
          <a:p>
            <a:r>
              <a:rPr lang="sv-FI" altLang="sv-FI" sz="2300" b="1" dirty="0" smtClean="0">
                <a:latin typeface="Palatino Linotype" panose="02040502050505030304" pitchFamily="18" charset="0"/>
              </a:rPr>
              <a:t>Avhandling pro </a:t>
            </a:r>
            <a:r>
              <a:rPr lang="sv-FI" altLang="sv-FI" sz="2300" b="1" dirty="0" err="1" smtClean="0">
                <a:latin typeface="Palatino Linotype" panose="02040502050505030304" pitchFamily="18" charset="0"/>
              </a:rPr>
              <a:t>gradu</a:t>
            </a:r>
            <a:endParaRPr lang="sv-FI" altLang="sv-FI" sz="2300" b="1" dirty="0">
              <a:latin typeface="Palatino Linotype" panose="02040502050505030304" pitchFamily="18" charset="0"/>
            </a:endParaRPr>
          </a:p>
          <a:p>
            <a:r>
              <a:rPr lang="sv-FI" altLang="sv-FI" sz="2300" b="1" dirty="0" smtClean="0">
                <a:latin typeface="Palatino Linotype" panose="02040502050505030304" pitchFamily="18" charset="0"/>
              </a:rPr>
              <a:t>Valfria studier</a:t>
            </a:r>
            <a:endParaRPr lang="sv-FI" altLang="sv-FI" sz="2300" b="1" dirty="0">
              <a:latin typeface="Palatino Linotype" panose="02040502050505030304" pitchFamily="18" charset="0"/>
            </a:endParaRPr>
          </a:p>
          <a:p>
            <a:pPr marL="1828800" lvl="4" indent="0">
              <a:buNone/>
            </a:pPr>
            <a:endParaRPr lang="sv-FI" sz="3600" dirty="0" smtClean="0">
              <a:latin typeface="Palatino Linotype" panose="0204050205050503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36F3E-0FC3-4F9A-BAF9-AC53E4D1F359}" type="datetime1">
              <a:rPr lang="sv-FI" smtClean="0"/>
              <a:t>19-08-2019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err="1" smtClean="0"/>
              <a:t>Åbo</a:t>
            </a:r>
            <a:r>
              <a:rPr lang="en-US" dirty="0" smtClean="0"/>
              <a:t> </a:t>
            </a:r>
            <a:r>
              <a:rPr lang="en-US" dirty="0" err="1" smtClean="0"/>
              <a:t>Akademi</a:t>
            </a:r>
            <a:r>
              <a:rPr lang="en-US" dirty="0" smtClean="0"/>
              <a:t> | </a:t>
            </a:r>
            <a:r>
              <a:rPr lang="en-US" dirty="0" err="1" smtClean="0"/>
              <a:t>Domkyrkotorget</a:t>
            </a:r>
            <a:r>
              <a:rPr lang="en-US" dirty="0" smtClean="0"/>
              <a:t> 3 | 20500 </a:t>
            </a:r>
            <a:r>
              <a:rPr lang="en-US" dirty="0" err="1" smtClean="0"/>
              <a:t>Åbo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060337" y="705692"/>
            <a:ext cx="6351579" cy="838101"/>
          </a:xfrm>
          <a:prstGeom prst="rect">
            <a:avLst/>
          </a:prstGeom>
          <a:ln w="3175" cmpd="sng">
            <a:noFill/>
          </a:ln>
        </p:spPr>
        <p:txBody>
          <a:bodyPr vert="horz" wrap="square" lIns="0" tIns="0" rIns="0" bIns="0" rtlCol="0" anchor="t" anchorCtr="0">
            <a:norm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b="0" i="0" kern="1200" cap="none" spc="0" normalizeH="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fi-FI" dirty="0" smtClean="0">
                <a:latin typeface="Palatino Linotype" pitchFamily="18" charset="0"/>
              </a:rPr>
              <a:t>Examensinnehåll</a:t>
            </a:r>
            <a:endParaRPr lang="fi-FI" dirty="0"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19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9009" y="620688"/>
            <a:ext cx="5718362" cy="550069"/>
          </a:xfrm>
        </p:spPr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Studierna</a:t>
            </a:r>
            <a:endParaRPr lang="sv-FI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121" y="1988840"/>
            <a:ext cx="8640959" cy="452364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i-FI" altLang="sv-FI" sz="1800" b="1" dirty="0" smtClean="0">
                <a:latin typeface="Palatino Linotype" panose="02040502050505030304" pitchFamily="18" charset="0"/>
              </a:rPr>
              <a:t>Gemensamma studierna 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består i ert fall av kurser i biologi och kemi och de ger en bred grund för de fortsatta huvudämnesstudierna. De är delvis gemensamma för CMB, M&amp;M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och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farmaci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endParaRPr lang="fi-FI" altLang="sv-FI" sz="1800" b="1" dirty="0" smtClean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i-FI" altLang="sv-FI" sz="1800" b="1" dirty="0" smtClean="0">
                <a:latin typeface="Palatino Linotype" panose="02040502050505030304" pitchFamily="18" charset="0"/>
              </a:rPr>
              <a:t>Huvudämnesstudierna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för CMB och M&amp;M består av grundstudier 25 sp och ämnesstudier 35 sp. 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För 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farmaceuterna är alla huvudämnesstudier ämnesstudier (75 sp</a:t>
            </a:r>
            <a:r>
              <a:rPr lang="fi-FI" altLang="sv-FI" sz="1800" dirty="0">
                <a:latin typeface="Palatino Linotype" panose="02040502050505030304" pitchFamily="18" charset="0"/>
              </a:rPr>
              <a:t>). I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ämnesstudierna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ingår</a:t>
            </a:r>
            <a:r>
              <a:rPr lang="fi-FI" altLang="sv-FI" sz="1800" dirty="0">
                <a:latin typeface="Palatino Linotype" panose="02040502050505030304" pitchFamily="18" charset="0"/>
              </a:rPr>
              <a:t> en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kandidatavhandling</a:t>
            </a:r>
            <a:r>
              <a:rPr lang="fi-FI" altLang="sv-FI" sz="1800" dirty="0">
                <a:latin typeface="Palatino Linotype" panose="02040502050505030304" pitchFamily="18" charset="0"/>
              </a:rPr>
              <a:t> (10 sp). 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/>
            </a:r>
            <a:br>
              <a:rPr lang="fi-FI" altLang="sv-FI" sz="1800" dirty="0" smtClean="0">
                <a:latin typeface="Palatino Linotype" panose="02040502050505030304" pitchFamily="18" charset="0"/>
              </a:rPr>
            </a:br>
            <a:endParaRPr lang="fi-FI" altLang="sv-FI" sz="1800" dirty="0" smtClean="0">
              <a:latin typeface="Palatino Linotype" panose="0204050205050503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fi-FI" altLang="sv-FI" sz="900" dirty="0" smtClean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i-FI" altLang="sv-FI" sz="1800" b="1" dirty="0" err="1">
                <a:latin typeface="Palatino Linotype" panose="02040502050505030304" pitchFamily="18" charset="0"/>
              </a:rPr>
              <a:t>Biämne</a:t>
            </a:r>
            <a:r>
              <a:rPr lang="fi-FI" altLang="sv-FI" sz="1800" b="1" dirty="0">
                <a:latin typeface="Palatino Linotype" panose="02040502050505030304" pitchFamily="18" charset="0"/>
              </a:rPr>
              <a:t> (25 sp):</a:t>
            </a:r>
            <a:r>
              <a:rPr lang="fi-FI" altLang="sv-FI" sz="1800" dirty="0">
                <a:latin typeface="Palatino Linotype" panose="02040502050505030304" pitchFamily="18" charset="0"/>
              </a:rPr>
              <a:t> För CMB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är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kemi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obligatoriskt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biämne</a:t>
            </a:r>
            <a:r>
              <a:rPr lang="fi-FI" altLang="sv-FI" sz="1800" dirty="0">
                <a:latin typeface="Palatino Linotype" panose="02040502050505030304" pitchFamily="18" charset="0"/>
              </a:rPr>
              <a:t>. För M&amp;M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är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biämnet</a:t>
            </a:r>
            <a:r>
              <a:rPr lang="fi-FI" altLang="sv-FI" sz="1800" dirty="0">
                <a:latin typeface="Palatino Linotype" panose="02040502050505030304" pitchFamily="18" charset="0"/>
              </a:rPr>
              <a:t> ett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valbart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bio</a:t>
            </a:r>
            <a:r>
              <a:rPr lang="fi-FI" altLang="sv-FI" sz="1800" dirty="0">
                <a:latin typeface="Palatino Linotype" panose="02040502050505030304" pitchFamily="18" charset="0"/>
              </a:rPr>
              <a:t>-, natur-,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eller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miljövetenskapligt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biämne</a:t>
            </a:r>
            <a:r>
              <a:rPr lang="fi-FI" altLang="sv-FI" sz="1800" dirty="0">
                <a:latin typeface="Palatino Linotype" panose="02040502050505030304" pitchFamily="18" charset="0"/>
              </a:rPr>
              <a:t> (25 sp).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Farmaceuterna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har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inget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biämne</a:t>
            </a:r>
            <a:r>
              <a:rPr lang="fi-FI" altLang="sv-FI" sz="1800" dirty="0">
                <a:latin typeface="Palatino Linotype" panose="02040502050505030304" pitchFamily="18" charset="0"/>
              </a:rPr>
              <a:t>,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men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studier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>
                <a:latin typeface="Palatino Linotype" panose="02040502050505030304" pitchFamily="18" charset="0"/>
              </a:rPr>
              <a:t>i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kemi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och</a:t>
            </a:r>
            <a:r>
              <a:rPr lang="fi-FI" altLang="sv-FI" sz="1800" dirty="0">
                <a:latin typeface="Palatino Linotype" panose="02040502050505030304" pitchFamily="18" charset="0"/>
              </a:rPr>
              <a:t> biologi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ingår</a:t>
            </a:r>
            <a:r>
              <a:rPr lang="fi-FI" altLang="sv-FI" sz="1800" dirty="0">
                <a:latin typeface="Palatino Linotype" panose="02040502050505030304" pitchFamily="18" charset="0"/>
              </a:rPr>
              <a:t> i de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gemensamma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studierna</a:t>
            </a:r>
            <a:r>
              <a:rPr lang="fi-FI" altLang="sv-FI" sz="1800" dirty="0">
                <a:latin typeface="Palatino Linotype" panose="02040502050505030304" pitchFamily="18" charset="0"/>
              </a:rPr>
              <a:t>.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Likaså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ingår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tre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kemikurser</a:t>
            </a:r>
            <a:r>
              <a:rPr lang="fi-FI" altLang="sv-FI" sz="1800" dirty="0">
                <a:latin typeface="Palatino Linotype" panose="02040502050505030304" pitchFamily="18" charset="0"/>
              </a:rPr>
              <a:t> för M&amp;M i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gemensamma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studierna</a:t>
            </a:r>
            <a:r>
              <a:rPr lang="fi-FI" altLang="sv-FI" sz="1800" dirty="0">
                <a:latin typeface="Palatino Linotype" panose="02040502050505030304" pitchFamily="18" charset="0"/>
              </a:rPr>
              <a:t>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fi-FI" altLang="sv-FI" sz="1800" dirty="0" smtClean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fi-FI" altLang="sv-FI" sz="1800" dirty="0" smtClean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fi-FI" altLang="sv-FI" sz="1800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fi-FI" altLang="sv-FI" sz="1800" dirty="0" smtClean="0">
              <a:latin typeface="Palatino Linotype" panose="0204050205050503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fi-FI" altLang="sv-FI" sz="1800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</a:pPr>
            <a:endParaRPr lang="en-US" altLang="sv-FI" sz="2200" dirty="0">
              <a:latin typeface="Palatino Linotype" panose="02040502050505030304" pitchFamily="18" charset="0"/>
            </a:endParaRPr>
          </a:p>
          <a:p>
            <a:endParaRPr lang="sv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792CD-FEC1-412C-8860-8D8CE76C9584}" type="datetime1">
              <a:rPr lang="sv-FI" smtClean="0"/>
              <a:t>19-08-2019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18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6050" y="574675"/>
            <a:ext cx="5718362" cy="766093"/>
          </a:xfrm>
        </p:spPr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Studierna forts.</a:t>
            </a:r>
            <a:endParaRPr lang="sv-FI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88840"/>
            <a:ext cx="8008876" cy="410445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fi-FI" altLang="sv-FI" sz="1800" dirty="0" smtClean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i-FI" altLang="sv-FI" sz="1800" dirty="0" smtClean="0">
                <a:latin typeface="Palatino Linotype" panose="02040502050505030304" pitchFamily="18" charset="0"/>
              </a:rPr>
              <a:t>I </a:t>
            </a:r>
            <a:r>
              <a:rPr lang="fi-FI" altLang="sv-FI" sz="1800" dirty="0">
                <a:latin typeface="Palatino Linotype" panose="02040502050505030304" pitchFamily="18" charset="0"/>
              </a:rPr>
              <a:t>farmaceutexamen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ingår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ett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halvt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års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obligatorisk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b="1" dirty="0" err="1">
                <a:latin typeface="Palatino Linotype" panose="02040502050505030304" pitchFamily="18" charset="0"/>
              </a:rPr>
              <a:t>apotekspraktik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(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30 </a:t>
            </a:r>
            <a:r>
              <a:rPr lang="fi-FI" altLang="sv-FI" sz="1800" dirty="0">
                <a:latin typeface="Palatino Linotype" panose="02040502050505030304" pitchFamily="18" charset="0"/>
              </a:rPr>
              <a:t>sp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).</a:t>
            </a:r>
            <a:endParaRPr lang="fi-FI" altLang="sv-FI" sz="1800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fi-FI" altLang="sv-FI" sz="1800" b="1" dirty="0" smtClean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i-FI" altLang="sv-FI" sz="1800" b="1" dirty="0" err="1" smtClean="0">
                <a:latin typeface="Palatino Linotype" panose="02040502050505030304" pitchFamily="18" charset="0"/>
              </a:rPr>
              <a:t>Språkstudier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: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>
                <a:latin typeface="Palatino Linotype" panose="02040502050505030304" pitchFamily="18" charset="0"/>
              </a:rPr>
              <a:t>Kraven är lika för alla; 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en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kurs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>
                <a:latin typeface="Palatino Linotype" panose="02040502050505030304" pitchFamily="18" charset="0"/>
              </a:rPr>
              <a:t>i f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inska/svenska</a:t>
            </a:r>
            <a:r>
              <a:rPr lang="fi-FI" altLang="sv-FI" sz="1800" dirty="0">
                <a:latin typeface="Palatino Linotype" panose="02040502050505030304" pitchFamily="18" charset="0"/>
              </a:rPr>
              <a:t>, 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ett främmande språk på nivå 4 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(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oftast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engelska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) </a:t>
            </a:r>
            <a:r>
              <a:rPr lang="fi-FI" altLang="sv-FI" sz="1800" dirty="0">
                <a:latin typeface="Palatino Linotype" panose="02040502050505030304" pitchFamily="18" charset="0"/>
              </a:rPr>
              <a:t>och Akademisk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framställning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fi-FI" altLang="sv-FI" sz="1800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i-FI" altLang="sv-FI" sz="1800" b="1" dirty="0" err="1">
                <a:latin typeface="Palatino Linotype" panose="02040502050505030304" pitchFamily="18" charset="0"/>
              </a:rPr>
              <a:t>Akademiska</a:t>
            </a:r>
            <a:r>
              <a:rPr lang="fi-FI" altLang="sv-FI" sz="1800" b="1" dirty="0">
                <a:latin typeface="Palatino Linotype" panose="02040502050505030304" pitchFamily="18" charset="0"/>
              </a:rPr>
              <a:t> </a:t>
            </a:r>
            <a:r>
              <a:rPr lang="fi-FI" altLang="sv-FI" sz="1800" b="1" dirty="0" err="1">
                <a:latin typeface="Palatino Linotype" panose="02040502050505030304" pitchFamily="18" charset="0"/>
              </a:rPr>
              <a:t>studiefärdigheter</a:t>
            </a:r>
            <a:r>
              <a:rPr lang="fi-FI" altLang="sv-FI" sz="1800" dirty="0">
                <a:latin typeface="Palatino Linotype" panose="02040502050505030304" pitchFamily="18" charset="0"/>
              </a:rPr>
              <a:t> (ASF)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är</a:t>
            </a:r>
            <a:r>
              <a:rPr lang="fi-FI" altLang="sv-FI" sz="1800" dirty="0">
                <a:latin typeface="Palatino Linotype" panose="02040502050505030304" pitchFamily="18" charset="0"/>
              </a:rPr>
              <a:t> en Moodle-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kurs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som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avläggs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under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hösten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åk</a:t>
            </a:r>
            <a:r>
              <a:rPr lang="fi-FI" altLang="sv-FI" sz="1800" dirty="0">
                <a:latin typeface="Palatino Linotype" panose="02040502050505030304" pitchFamily="18" charset="0"/>
              </a:rPr>
              <a:t> 1. </a:t>
            </a:r>
            <a:r>
              <a:rPr lang="sv-FI" sz="1800" dirty="0"/>
              <a:t>Tutorerna tar er till datorklass senare denna vecka för inloggning i </a:t>
            </a:r>
            <a:r>
              <a:rPr lang="sv-FI" sz="1800" dirty="0" err="1"/>
              <a:t>Moodle</a:t>
            </a:r>
            <a:r>
              <a:rPr lang="sv-FI" sz="1800" dirty="0"/>
              <a:t>.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fi-FI" altLang="sv-FI" sz="1800" b="1" dirty="0" smtClean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i-FI" altLang="sv-FI" sz="1800" b="1" dirty="0" smtClean="0">
                <a:latin typeface="Palatino Linotype" panose="02040502050505030304" pitchFamily="18" charset="0"/>
              </a:rPr>
              <a:t>Valfria </a:t>
            </a:r>
            <a:r>
              <a:rPr lang="fi-FI" altLang="sv-FI" sz="1800" b="1" dirty="0">
                <a:latin typeface="Palatino Linotype" panose="02040502050505030304" pitchFamily="18" charset="0"/>
              </a:rPr>
              <a:t>studierna </a:t>
            </a:r>
            <a:r>
              <a:rPr lang="fi-FI" altLang="sv-FI" sz="1800" dirty="0">
                <a:latin typeface="Palatino Linotype" panose="02040502050505030304" pitchFamily="18" charset="0"/>
              </a:rPr>
              <a:t>kan bestå av vilka 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universtitets/högskolekurser </a:t>
            </a:r>
            <a:r>
              <a:rPr lang="fi-FI" altLang="sv-FI" sz="1800" dirty="0">
                <a:latin typeface="Palatino Linotype" panose="02040502050505030304" pitchFamily="18" charset="0"/>
              </a:rPr>
              <a:t>som helst.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fi-FI" altLang="sv-FI" sz="2800" dirty="0">
              <a:latin typeface="Palatino Linotype" panose="02040502050505030304" pitchFamily="18" charset="0"/>
            </a:endParaRPr>
          </a:p>
          <a:p>
            <a:endParaRPr lang="sv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64FF3-2B7E-4058-9029-FBEDEDD54D4C}" type="datetime1">
              <a:rPr lang="sv-FI" smtClean="0"/>
              <a:t>19-08-2019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7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3200" y="574675"/>
            <a:ext cx="7200800" cy="1270149"/>
          </a:xfrm>
        </p:spPr>
        <p:txBody>
          <a:bodyPr>
            <a:normAutofit fontScale="90000"/>
          </a:bodyPr>
          <a:lstStyle/>
          <a:p>
            <a:r>
              <a:rPr lang="fi-FI" dirty="0" smtClean="0">
                <a:latin typeface="Palatino Linotype" pitchFamily="18" charset="0"/>
              </a:rPr>
              <a:t>Utbildningslinjen för Biovetenskaper</a:t>
            </a:r>
            <a:br>
              <a:rPr lang="fi-FI" dirty="0" smtClean="0">
                <a:latin typeface="Palatino Linotype" pitchFamily="18" charset="0"/>
              </a:rPr>
            </a:br>
            <a:r>
              <a:rPr lang="fi-FI" sz="2800" dirty="0" smtClean="0">
                <a:latin typeface="Palatino Linotype" pitchFamily="18" charset="0"/>
              </a:rPr>
              <a:t>kandidatexamen 180 sp (CMB och M&amp;M),</a:t>
            </a:r>
            <a:br>
              <a:rPr lang="fi-FI" sz="2800" dirty="0" smtClean="0">
                <a:latin typeface="Palatino Linotype" pitchFamily="18" charset="0"/>
              </a:rPr>
            </a:br>
            <a:r>
              <a:rPr lang="fi-FI" sz="2800" dirty="0" smtClean="0">
                <a:latin typeface="Palatino Linotype" pitchFamily="18" charset="0"/>
              </a:rPr>
              <a:t>examensstrukturen</a:t>
            </a:r>
            <a:endParaRPr lang="fi-FI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31A2A-B244-4ED3-A0A7-C0C2688082C7}" type="datetime1">
              <a:rPr lang="sv-FI" smtClean="0"/>
              <a:t>19-08-2019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6299742"/>
              </p:ext>
            </p:extLst>
          </p:nvPr>
        </p:nvGraphicFramePr>
        <p:xfrm>
          <a:off x="1979712" y="1988840"/>
          <a:ext cx="6048672" cy="3672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24136">
                <a:tc gridSpan="2">
                  <a:txBody>
                    <a:bodyPr/>
                    <a:lstStyle/>
                    <a:p>
                      <a:r>
                        <a:rPr lang="fi-FI" dirty="0" smtClean="0">
                          <a:solidFill>
                            <a:sysClr val="windowText" lastClr="000000"/>
                          </a:solidFill>
                        </a:rPr>
                        <a:t>Gemensamma studier 60 sp</a:t>
                      </a:r>
                    </a:p>
                    <a:p>
                      <a:r>
                        <a:rPr lang="fi-FI" sz="1600" b="0" dirty="0" smtClean="0">
                          <a:solidFill>
                            <a:sysClr val="windowText" lastClr="000000"/>
                          </a:solidFill>
                        </a:rPr>
                        <a:t>Biologi 25 sp, </a:t>
                      </a:r>
                      <a:r>
                        <a:rPr lang="fi-FI" sz="1600" b="0" dirty="0" err="1" smtClean="0">
                          <a:solidFill>
                            <a:sysClr val="windowText" lastClr="000000"/>
                          </a:solidFill>
                        </a:rPr>
                        <a:t>bioinformatik</a:t>
                      </a:r>
                      <a:r>
                        <a:rPr lang="fi-FI" sz="1600" b="0" dirty="0" smtClean="0">
                          <a:solidFill>
                            <a:sysClr val="windowText" lastClr="000000"/>
                          </a:solidFill>
                        </a:rPr>
                        <a:t>, </a:t>
                      </a:r>
                      <a:r>
                        <a:rPr lang="fi-FI" sz="1600" b="0" dirty="0" err="1" smtClean="0">
                          <a:solidFill>
                            <a:sysClr val="windowText" lastClr="000000"/>
                          </a:solidFill>
                        </a:rPr>
                        <a:t>miljöfrågor</a:t>
                      </a:r>
                      <a:r>
                        <a:rPr lang="fi-FI" sz="1600" b="0" dirty="0" smtClean="0">
                          <a:solidFill>
                            <a:sysClr val="windowText" lastClr="000000"/>
                          </a:solidFill>
                        </a:rPr>
                        <a:t>, </a:t>
                      </a:r>
                      <a:r>
                        <a:rPr lang="fi-FI" sz="1600" b="0" dirty="0" err="1" smtClean="0">
                          <a:solidFill>
                            <a:sysClr val="windowText" lastClr="000000"/>
                          </a:solidFill>
                        </a:rPr>
                        <a:t>statistik</a:t>
                      </a:r>
                      <a:r>
                        <a:rPr lang="fi-FI" sz="1600" b="0" dirty="0" smtClean="0">
                          <a:solidFill>
                            <a:sysClr val="windowText" lastClr="000000"/>
                          </a:solidFill>
                        </a:rPr>
                        <a:t>...</a:t>
                      </a:r>
                      <a:endParaRPr lang="fi-FI" sz="1600" b="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fi-FI" sz="1600" b="0" dirty="0" smtClean="0">
                          <a:solidFill>
                            <a:sysClr val="windowText" lastClr="000000"/>
                          </a:solidFill>
                        </a:rPr>
                        <a:t>M&amp;M: kemikurser 15 sp</a:t>
                      </a:r>
                      <a:endParaRPr lang="fi-FI" sz="16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fi-FI" dirty="0" err="1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</a:rPr>
                        <a:t>Valfria</a:t>
                      </a:r>
                      <a:endParaRPr lang="fi-FI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fi-FI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</a:rPr>
                        <a:t>studier </a:t>
                      </a:r>
                    </a:p>
                    <a:p>
                      <a:r>
                        <a:rPr lang="fi-FI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</a:rPr>
                        <a:t>15 sp</a:t>
                      </a:r>
                      <a:endParaRPr lang="fi-FI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fi-FI" dirty="0" smtClean="0">
                          <a:solidFill>
                            <a:sysClr val="windowText" lastClr="000000"/>
                          </a:solidFill>
                        </a:rPr>
                        <a:t>Språk </a:t>
                      </a:r>
                    </a:p>
                    <a:p>
                      <a:r>
                        <a:rPr lang="fi-FI" dirty="0" smtClean="0">
                          <a:solidFill>
                            <a:sysClr val="windowText" lastClr="000000"/>
                          </a:solidFill>
                        </a:rPr>
                        <a:t>15 sp</a:t>
                      </a:r>
                      <a:endParaRPr lang="fi-FI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4136">
                <a:tc gridSpan="2">
                  <a:txBody>
                    <a:bodyPr/>
                    <a:lstStyle/>
                    <a:p>
                      <a:r>
                        <a:rPr lang="fi-FI" b="1" dirty="0" smtClean="0"/>
                        <a:t>Huvudämnesstudier</a:t>
                      </a:r>
                      <a:r>
                        <a:rPr lang="fi-FI" b="1" baseline="0" dirty="0" smtClean="0"/>
                        <a:t> 60 sp (CMB/M&amp;M)</a:t>
                      </a:r>
                    </a:p>
                    <a:p>
                      <a:r>
                        <a:rPr lang="fi-FI" sz="1600" b="0" baseline="0" dirty="0" smtClean="0"/>
                        <a:t>Grundstudier 25 sp</a:t>
                      </a:r>
                    </a:p>
                    <a:p>
                      <a:r>
                        <a:rPr lang="fi-FI" sz="1600" b="0" baseline="0" dirty="0" smtClean="0"/>
                        <a:t>Ämnesstudier 35 sp (inkl avhandling)</a:t>
                      </a:r>
                      <a:endParaRPr lang="fi-FI" sz="1600" b="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r>
                        <a:rPr lang="fi-FI" b="1" dirty="0" smtClean="0"/>
                        <a:t>Biämnesstudier 25 sp</a:t>
                      </a:r>
                    </a:p>
                    <a:p>
                      <a:r>
                        <a:rPr lang="fi-FI" sz="1600" b="0" dirty="0" smtClean="0"/>
                        <a:t>CMB: kemi</a:t>
                      </a:r>
                    </a:p>
                    <a:p>
                      <a:r>
                        <a:rPr lang="fi-FI" sz="1600" b="0" dirty="0" smtClean="0"/>
                        <a:t>M&amp;M:</a:t>
                      </a:r>
                      <a:r>
                        <a:rPr lang="fi-FI" sz="1600" b="0" baseline="0" dirty="0" smtClean="0"/>
                        <a:t> biovet/natvet/miljövet-biämne</a:t>
                      </a:r>
                      <a:endParaRPr lang="fi-FI" sz="1600" b="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1" dirty="0" smtClean="0"/>
                        <a:t>ASF-kurs 5 sp</a:t>
                      </a:r>
                      <a:endParaRPr lang="fi-FI" b="1" dirty="0"/>
                    </a:p>
                  </a:txBody>
                  <a:tcPr>
                    <a:lnL w="12700" cmpd="sng">
                      <a:noFill/>
                    </a:lnL>
                    <a:lnR w="381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utorutbildning_23.4.2015_Bio&amp;Farmaci">
  <a:themeElements>
    <a:clrScheme name="Mukautettu 2">
      <a:dk1>
        <a:sysClr val="windowText" lastClr="000000"/>
      </a:dk1>
      <a:lt1>
        <a:sysClr val="window" lastClr="FFFFFF"/>
      </a:lt1>
      <a:dk2>
        <a:srgbClr val="9F0926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Tutorutbildning_23.4.2015_Bio&amp;Farmaci</Template>
  <TotalTime>19284</TotalTime>
  <Words>1279</Words>
  <Application>Microsoft Office PowerPoint</Application>
  <PresentationFormat>On-screen Show (4:3)</PresentationFormat>
  <Paragraphs>277</Paragraphs>
  <Slides>25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Palatino</vt:lpstr>
      <vt:lpstr>Palatino Linotype</vt:lpstr>
      <vt:lpstr>Wingdings</vt:lpstr>
      <vt:lpstr>Tutorutbildning_23.4.2015_Bio&amp;Farmaci</vt:lpstr>
      <vt:lpstr>VÄLKOMMEN  till fakulteten för naturvetenskaper och teknik!  26.8.2019 Utbildningslinjen för biovetenskaper  Utbildningslinjen för farmaci  </vt:lpstr>
      <vt:lpstr>Personal och enheter</vt:lpstr>
      <vt:lpstr>Läsåret, terminer och perioder</vt:lpstr>
      <vt:lpstr>Lite terminologi</vt:lpstr>
      <vt:lpstr>PowerPoint Presentation</vt:lpstr>
      <vt:lpstr>PowerPoint Presentation</vt:lpstr>
      <vt:lpstr>Studierna</vt:lpstr>
      <vt:lpstr>Studierna forts.</vt:lpstr>
      <vt:lpstr>Utbildningslinjen för Biovetenskaper kandidatexamen 180 sp (CMB och M&amp;M), examensstrukturen</vt:lpstr>
      <vt:lpstr>Utbildningslinjen för Farmaci farmaceutexamen 180 sp, examensstrukturen</vt:lpstr>
      <vt:lpstr>Studiehandboken</vt:lpstr>
      <vt:lpstr>Studieplaneringsverktyget</vt:lpstr>
      <vt:lpstr>Studierådgivning</vt:lpstr>
      <vt:lpstr>Tillgodoräknanden</vt:lpstr>
      <vt:lpstr>Tutorer, egenlärare</vt:lpstr>
      <vt:lpstr>Viktiga nätsidor</vt:lpstr>
      <vt:lpstr>Frågor, problem?</vt:lpstr>
      <vt:lpstr>PowerPoint Presentation</vt:lpstr>
      <vt:lpstr>Studiepsykologerna</vt:lpstr>
      <vt:lpstr>Studiepsykologerna kan hjälpa dig då du kämpar med </vt:lpstr>
      <vt:lpstr>När kontakta studiepsykolog och när studenthälsan?</vt:lpstr>
      <vt:lpstr>Gå in och kolla på vårt material</vt:lpstr>
      <vt:lpstr>Studiepsykologernas kontaktuppgifter</vt:lpstr>
      <vt:lpstr> </vt:lpstr>
      <vt:lpstr>PowerPoint Presentation</vt:lpstr>
    </vt:vector>
  </TitlesOfParts>
  <Company>Åbo Akademi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Tutorutbildning  23.4.2015 Information om Utbildningslinjen för biovetenskaper och Utbildningslinjen för farmaci</dc:title>
  <dc:creator>Heidi Karlsson</dc:creator>
  <cp:lastModifiedBy>Jessica Lindroos</cp:lastModifiedBy>
  <cp:revision>139</cp:revision>
  <cp:lastPrinted>2018-08-16T07:13:39Z</cp:lastPrinted>
  <dcterms:created xsi:type="dcterms:W3CDTF">2015-04-20T05:50:20Z</dcterms:created>
  <dcterms:modified xsi:type="dcterms:W3CDTF">2019-08-20T13:17:29Z</dcterms:modified>
</cp:coreProperties>
</file>