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4" r:id="rId6"/>
    <p:sldId id="265" r:id="rId7"/>
    <p:sldId id="263" r:id="rId8"/>
    <p:sldId id="266" r:id="rId9"/>
    <p:sldId id="267" r:id="rId10"/>
    <p:sldId id="272" r:id="rId11"/>
    <p:sldId id="268" r:id="rId12"/>
    <p:sldId id="271" r:id="rId13"/>
    <p:sldId id="270" r:id="rId14"/>
    <p:sldId id="273" r:id="rId15"/>
    <p:sldId id="276" r:id="rId16"/>
    <p:sldId id="274" r:id="rId17"/>
    <p:sldId id="275" r:id="rId18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85881" y="455706"/>
            <a:ext cx="7620004" cy="2541246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6201" b="0" i="0">
                <a:latin typeface="Arial Narrow"/>
                <a:cs typeface="Arial Narrow"/>
              </a:defRPr>
            </a:lvl1pPr>
          </a:lstStyle>
          <a:p>
            <a:r>
              <a:rPr lang="fi-FI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5879" y="3068960"/>
            <a:ext cx="7610041" cy="322874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3001" cap="none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463819" y="6381328"/>
            <a:ext cx="3360373" cy="3600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84253" y="6453338"/>
            <a:ext cx="2408766" cy="171150"/>
          </a:xfrm>
        </p:spPr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5700" y="6453338"/>
            <a:ext cx="2432052" cy="171150"/>
          </a:xfrm>
        </p:spPr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1962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4252" y="2398058"/>
            <a:ext cx="10223499" cy="3899648"/>
          </a:xfrm>
        </p:spPr>
        <p:txBody>
          <a:bodyPr lIns="0" tIns="0" rIns="0" bIns="0" anchor="t" anchorCtr="0"/>
          <a:lstStyle>
            <a:lvl1pPr marL="342913" indent="-342913">
              <a:buFont typeface="Wingdings" charset="2"/>
              <a:buChar char="§"/>
              <a:defRPr/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581401" y="515472"/>
            <a:ext cx="7624484" cy="1833409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600" b="0" i="0" cap="all">
                <a:latin typeface="Arial Narrow"/>
                <a:cs typeface="Arial Narrow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1611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8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994834" y="2434186"/>
            <a:ext cx="5024967" cy="3861840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801"/>
            </a:lvl4pPr>
            <a:lvl5pPr marL="1828869" indent="0">
              <a:buNone/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195491" y="2530475"/>
            <a:ext cx="5012265" cy="3765550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1401" y="515471"/>
            <a:ext cx="7624484" cy="19382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600" b="0" i="0" cap="all">
                <a:latin typeface="Arial Narrow"/>
                <a:cs typeface="Arial Narrow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8847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94834" y="2530475"/>
            <a:ext cx="10212917" cy="3765550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r>
              <a:rPr lang="en-US" dirty="0" smtClean="0"/>
              <a:t>Horizontal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94834" y="1988840"/>
            <a:ext cx="10212917" cy="398760"/>
          </a:xfrm>
        </p:spPr>
        <p:txBody>
          <a:bodyPr lIns="0" tIns="0" rIns="0" anchor="b" anchorCtr="0">
            <a:normAutofit/>
          </a:bodyPr>
          <a:lstStyle>
            <a:lvl1pPr marL="0" indent="0">
              <a:buNone/>
              <a:defRPr sz="1200">
                <a:latin typeface="Arial Narrow"/>
                <a:cs typeface="Arial Narrow"/>
              </a:defRPr>
            </a:lvl1pPr>
            <a:lvl2pPr marL="457218" indent="0">
              <a:buNone/>
              <a:defRPr sz="1200"/>
            </a:lvl2pPr>
            <a:lvl3pPr marL="914435" indent="0">
              <a:buNone/>
              <a:defRPr sz="1001"/>
            </a:lvl3pPr>
            <a:lvl4pPr marL="1371651" indent="0">
              <a:buNone/>
              <a:defRPr sz="900"/>
            </a:lvl4pPr>
            <a:lvl5pPr marL="1828869" indent="0">
              <a:buNone/>
              <a:defRPr sz="900"/>
            </a:lvl5pPr>
            <a:lvl6pPr marL="2286085" indent="0">
              <a:buNone/>
              <a:defRPr sz="900"/>
            </a:lvl6pPr>
            <a:lvl7pPr marL="2743302" indent="0">
              <a:buNone/>
              <a:defRPr sz="900"/>
            </a:lvl7pPr>
            <a:lvl8pPr marL="3200520" indent="0">
              <a:buNone/>
              <a:defRPr sz="900"/>
            </a:lvl8pPr>
            <a:lvl9pPr marL="3657738" indent="0">
              <a:buNone/>
              <a:defRPr sz="900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1401" y="515473"/>
            <a:ext cx="7624484" cy="132935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600" b="0" i="0" cap="all">
                <a:latin typeface="Arial Narrow"/>
                <a:cs typeface="Arial Narrow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5226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182784" y="595908"/>
            <a:ext cx="5024967" cy="5713412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r>
              <a:rPr lang="en-US" dirty="0" smtClean="0"/>
              <a:t>Vertical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6121" y="5987355"/>
            <a:ext cx="5033682" cy="346744"/>
          </a:xfrm>
        </p:spPr>
        <p:txBody>
          <a:bodyPr lIns="0" tIns="0" rIns="0" anchor="b" anchorCtr="0">
            <a:normAutofit/>
          </a:bodyPr>
          <a:lstStyle>
            <a:lvl1pPr marL="0" indent="0" algn="r">
              <a:lnSpc>
                <a:spcPct val="120000"/>
              </a:lnSpc>
              <a:buNone/>
              <a:defRPr sz="1200">
                <a:latin typeface="Arial Narrow"/>
                <a:cs typeface="Arial Narrow"/>
              </a:defRPr>
            </a:lvl1pPr>
            <a:lvl2pPr marL="457218" indent="0">
              <a:buNone/>
              <a:defRPr sz="1200"/>
            </a:lvl2pPr>
            <a:lvl3pPr marL="914435" indent="0">
              <a:buNone/>
              <a:defRPr sz="1001"/>
            </a:lvl3pPr>
            <a:lvl4pPr marL="1371651" indent="0">
              <a:buNone/>
              <a:defRPr sz="900"/>
            </a:lvl4pPr>
            <a:lvl5pPr marL="1828869" indent="0">
              <a:buNone/>
              <a:defRPr sz="900"/>
            </a:lvl5pPr>
            <a:lvl6pPr marL="2286085" indent="0">
              <a:buNone/>
              <a:defRPr sz="900"/>
            </a:lvl6pPr>
            <a:lvl7pPr marL="2743302" indent="0">
              <a:buNone/>
              <a:defRPr sz="900"/>
            </a:lvl7pPr>
            <a:lvl8pPr marL="3200520" indent="0">
              <a:buNone/>
              <a:defRPr sz="900"/>
            </a:lvl8pPr>
            <a:lvl9pPr marL="3657738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994834" y="3501008"/>
            <a:ext cx="5024967" cy="2520280"/>
          </a:xfrm>
        </p:spPr>
        <p:txBody>
          <a:bodyPr/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801"/>
            </a:lvl4pPr>
            <a:lvl5pPr marL="1828869" indent="0">
              <a:buNone/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84251" y="2450353"/>
            <a:ext cx="5035548" cy="90664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2622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81404" y="582613"/>
            <a:ext cx="7626352" cy="5713412"/>
          </a:xfrm>
        </p:spPr>
        <p:txBody>
          <a:bodyPr/>
          <a:lstStyle>
            <a:lvl1pPr marL="0" indent="0" algn="l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984253" y="2530477"/>
            <a:ext cx="2408766" cy="3767231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2500" b="0" i="0" cap="none" normalizeH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7868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1401" y="574679"/>
            <a:ext cx="7624484" cy="1770591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90000"/>
              </a:lnSpc>
              <a:defRPr sz="3500" b="0" i="0"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6371" y="2345270"/>
            <a:ext cx="10221385" cy="3820037"/>
          </a:xfrm>
          <a:ln>
            <a:noFill/>
          </a:ln>
        </p:spPr>
        <p:txBody>
          <a:bodyPr lIns="0" tIns="0" rIns="0" bIns="0" anchor="t" anchorCtr="0"/>
          <a:lstStyle>
            <a:lvl1pPr marL="342913" indent="-342913">
              <a:buFont typeface="Wingdings" charset="2"/>
              <a:buChar char="§"/>
              <a:defRPr/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sp>
        <p:nvSpPr>
          <p:cNvPr id="7" name="Tekstiruutu 6"/>
          <p:cNvSpPr txBox="1"/>
          <p:nvPr/>
        </p:nvSpPr>
        <p:spPr>
          <a:xfrm>
            <a:off x="400762" y="6142570"/>
            <a:ext cx="184731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801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5735" y="6376247"/>
            <a:ext cx="479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1263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143341" y="116634"/>
            <a:ext cx="3249678" cy="22630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801">
              <a:effectLst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887" y="470647"/>
            <a:ext cx="7610039" cy="1934882"/>
          </a:xfrm>
          <a:prstGeom prst="rect">
            <a:avLst/>
          </a:prstGeom>
          <a:ln w="3175" cmpd="sng"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fi-FI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172" y="2525060"/>
            <a:ext cx="10211671" cy="3780117"/>
          </a:xfrm>
          <a:prstGeom prst="rect">
            <a:avLst/>
          </a:prstGeom>
          <a:ln w="3175" cmpd="sng">
            <a:noFill/>
          </a:ln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4253" y="6453338"/>
            <a:ext cx="2408766" cy="171150"/>
          </a:xfrm>
          <a:prstGeom prst="rect">
            <a:avLst/>
          </a:prstGeom>
          <a:ln w="3175" cmpd="sng">
            <a:noFill/>
          </a:ln>
        </p:spPr>
        <p:txBody>
          <a:bodyPr vert="horz" lIns="0" tIns="0" rIns="0" bIns="0" rtlCol="0" anchor="ctr"/>
          <a:lstStyle>
            <a:lvl1pPr algn="l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2406A2AE-EE1F-4669-9D92-4AF417BA4CF4}" type="datetimeFigureOut">
              <a:rPr lang="sv-FI" smtClean="0"/>
              <a:t>06.11.2018</a:t>
            </a:fld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5700" y="6453338"/>
            <a:ext cx="2432052" cy="171150"/>
          </a:xfrm>
          <a:prstGeom prst="rect">
            <a:avLst/>
          </a:prstGeom>
          <a:ln w="3175" cmpd="sng">
            <a:noFill/>
          </a:ln>
        </p:spPr>
        <p:txBody>
          <a:bodyPr vert="horz" lIns="0" tIns="0" rIns="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91B82392-BC25-4F51-A29D-F3B1D37B8CD8}" type="slidenum">
              <a:rPr lang="sv-FI" smtClean="0"/>
              <a:t>‹#›</a:t>
            </a:fld>
            <a:endParaRPr lang="sv-FI"/>
          </a:p>
        </p:txBody>
      </p:sp>
      <p:pic>
        <p:nvPicPr>
          <p:cNvPr id="8" name="Picture 4" descr="aalogobasic4c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87" y="560824"/>
            <a:ext cx="1184418" cy="92611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9995" y="6453336"/>
            <a:ext cx="5012020" cy="171152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6939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18" rtl="0" eaLnBrk="1" latinLnBrk="0" hangingPunct="1">
        <a:lnSpc>
          <a:spcPct val="80000"/>
        </a:lnSpc>
        <a:spcBef>
          <a:spcPct val="0"/>
        </a:spcBef>
        <a:buNone/>
        <a:defRPr sz="5600" b="0" i="0" kern="1200" cap="all" spc="0" normalizeH="0">
          <a:solidFill>
            <a:schemeClr val="tx2"/>
          </a:solidFill>
          <a:latin typeface="Arial Narrow"/>
          <a:ea typeface="+mj-ea"/>
          <a:cs typeface="Arial Narrow"/>
        </a:defRPr>
      </a:lvl1pPr>
    </p:titleStyle>
    <p:bodyStyle>
      <a:lvl1pPr marL="342913" indent="-342913" algn="l" defTabSz="457218" rtl="0" eaLnBrk="1" latinLnBrk="0" hangingPunct="1">
        <a:lnSpc>
          <a:spcPct val="120000"/>
        </a:lnSpc>
        <a:spcBef>
          <a:spcPts val="0"/>
        </a:spcBef>
        <a:spcAft>
          <a:spcPts val="601"/>
        </a:spcAft>
        <a:buFont typeface="Wingdings" charset="2"/>
        <a:buChar char="§"/>
        <a:defRPr sz="2500" kern="1200" spc="0">
          <a:solidFill>
            <a:schemeClr val="tx1"/>
          </a:solidFill>
          <a:latin typeface="Palatino Linotype"/>
          <a:ea typeface="+mn-ea"/>
          <a:cs typeface="Palatino Linotype"/>
        </a:defRPr>
      </a:lvl1pPr>
      <a:lvl2pPr marL="742978" indent="-285760" algn="l" defTabSz="457218" rtl="0" eaLnBrk="1" latinLnBrk="0" hangingPunct="1">
        <a:lnSpc>
          <a:spcPct val="120000"/>
        </a:lnSpc>
        <a:spcBef>
          <a:spcPts val="0"/>
        </a:spcBef>
        <a:spcAft>
          <a:spcPts val="601"/>
        </a:spcAft>
        <a:buFont typeface="Wingdings" charset="2"/>
        <a:buChar char="§"/>
        <a:defRPr sz="2201" kern="1200">
          <a:solidFill>
            <a:schemeClr val="tx1"/>
          </a:solidFill>
          <a:latin typeface="Palatino Linotype"/>
          <a:ea typeface="+mn-ea"/>
          <a:cs typeface="Palatino Linotype"/>
        </a:defRPr>
      </a:lvl2pPr>
      <a:lvl3pPr marL="1143044" indent="-228609" algn="l" defTabSz="457218" rtl="0" eaLnBrk="1" latinLnBrk="0" hangingPunct="1">
        <a:lnSpc>
          <a:spcPct val="120000"/>
        </a:lnSpc>
        <a:spcBef>
          <a:spcPts val="0"/>
        </a:spcBef>
        <a:spcAft>
          <a:spcPts val="601"/>
        </a:spcAft>
        <a:buFont typeface="Wingdings" charset="2"/>
        <a:buChar char="§"/>
        <a:defRPr sz="1801" kern="1200">
          <a:solidFill>
            <a:schemeClr val="tx1"/>
          </a:solidFill>
          <a:latin typeface="Palatino Linotype"/>
          <a:ea typeface="+mn-ea"/>
          <a:cs typeface="Palatino Linotype"/>
        </a:defRPr>
      </a:lvl3pPr>
      <a:lvl4pPr marL="1600262" indent="-228609" algn="l" defTabSz="457218" rtl="0" eaLnBrk="1" latinLnBrk="0" hangingPunct="1">
        <a:lnSpc>
          <a:spcPct val="120000"/>
        </a:lnSpc>
        <a:spcBef>
          <a:spcPts val="0"/>
        </a:spcBef>
        <a:spcAft>
          <a:spcPts val="601"/>
        </a:spcAft>
        <a:buFont typeface="Wingdings" charset="2"/>
        <a:buChar char="§"/>
        <a:defRPr sz="1600" kern="1200">
          <a:solidFill>
            <a:schemeClr val="tx1"/>
          </a:solidFill>
          <a:latin typeface="Palatino Linotype"/>
          <a:ea typeface="+mn-ea"/>
          <a:cs typeface="Palatino Linotype"/>
        </a:defRPr>
      </a:lvl4pPr>
      <a:lvl5pPr marL="2057478" indent="-228609" algn="l" defTabSz="45721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96" indent="-228609" algn="l" defTabSz="4572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3" indent="-228609" algn="l" defTabSz="4572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4572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5" indent="-228609" algn="l" defTabSz="4572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5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1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5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0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45721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enytt_akademin@abo.f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a.fi/hemsida/antagningen-foernyas/foernyelser-i-diplomingenjoersutbildningarna/2019-de-gamla-urvalsproven-ersaetts-med-ett-nytt-urvalsprov/" TargetMode="External"/><Relationship Id="rId2" Type="http://schemas.openxmlformats.org/officeDocument/2006/relationships/hyperlink" Target="http://tkt-yhteisvalinta.fi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einfo.fi/wp/for-elev-och-studiehandledare/ansokan-till-hogskolor/reform-av-antagningen-till-hogskolorna-ar-2020/universitetsantagning-2020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dirty="0" smtClean="0"/>
              <a:t>Förändringar i antagningen 2019</a:t>
            </a:r>
            <a:endParaRPr lang="sv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 smtClean="0"/>
              <a:t>Information för studiehandledare på andra stadiet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720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664539337"/>
              </p:ext>
            </p:extLst>
          </p:nvPr>
        </p:nvGraphicFramePr>
        <p:xfrm>
          <a:off x="6080125" y="1484313"/>
          <a:ext cx="502602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690">
                  <a:extLst>
                    <a:ext uri="{9D8B030D-6E8A-4147-A177-3AD203B41FA5}">
                      <a16:colId xmlns:a16="http://schemas.microsoft.com/office/drawing/2014/main" val="762133564"/>
                    </a:ext>
                  </a:extLst>
                </a:gridCol>
                <a:gridCol w="4173336">
                  <a:extLst>
                    <a:ext uri="{9D8B030D-6E8A-4147-A177-3AD203B41FA5}">
                      <a16:colId xmlns:a16="http://schemas.microsoft.com/office/drawing/2014/main" val="1654304751"/>
                    </a:ext>
                  </a:extLst>
                </a:gridCol>
              </a:tblGrid>
              <a:tr h="194858">
                <a:tc>
                  <a:txBody>
                    <a:bodyPr/>
                    <a:lstStyle/>
                    <a:p>
                      <a:endParaRPr lang="sv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2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900" dirty="0" smtClean="0"/>
                        <a:t>Ryska</a:t>
                      </a:r>
                    </a:p>
                    <a:p>
                      <a:endParaRPr lang="sv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60%</a:t>
                      </a:r>
                    </a:p>
                    <a:p>
                      <a:pPr marL="285750" marR="0" lvl="0" indent="-28575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9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Det språk som ger sökanden de högsta poängen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80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900" dirty="0" smtClean="0"/>
                        <a:t>Svenska</a:t>
                      </a:r>
                    </a:p>
                    <a:p>
                      <a:endParaRPr lang="sv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Tröskelkriterier: Minst vitsord M i modersmål (svenska) eller minst vitsord E i lång svenska eller minst vitsord L i medellång svenska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Det språk som ger sökanden de högsta poängen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  <a:p>
                      <a:endParaRPr lang="sv-FI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20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900" dirty="0" smtClean="0"/>
                        <a:t>Tyska</a:t>
                      </a:r>
                    </a:p>
                    <a:p>
                      <a:endParaRPr lang="sv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Tyska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  <a:p>
                      <a:endParaRPr lang="sv-FI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09588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5963214"/>
              </p:ext>
            </p:extLst>
          </p:nvPr>
        </p:nvGraphicFramePr>
        <p:xfrm>
          <a:off x="684675" y="1572006"/>
          <a:ext cx="5117608" cy="489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557">
                  <a:extLst>
                    <a:ext uri="{9D8B030D-6E8A-4147-A177-3AD203B41FA5}">
                      <a16:colId xmlns:a16="http://schemas.microsoft.com/office/drawing/2014/main" val="4258557242"/>
                    </a:ext>
                  </a:extLst>
                </a:gridCol>
                <a:gridCol w="4516051">
                  <a:extLst>
                    <a:ext uri="{9D8B030D-6E8A-4147-A177-3AD203B41FA5}">
                      <a16:colId xmlns:a16="http://schemas.microsoft.com/office/drawing/2014/main" val="2725712102"/>
                    </a:ext>
                  </a:extLst>
                </a:gridCol>
              </a:tblGrid>
              <a:tr h="235778">
                <a:tc gridSpan="2">
                  <a:txBody>
                    <a:bodyPr/>
                    <a:lstStyle/>
                    <a:p>
                      <a:r>
                        <a:rPr lang="sv-FI" sz="900" dirty="0" smtClean="0"/>
                        <a:t>Alla språk är egna ansökningsmål inom utbildningslinjen</a:t>
                      </a:r>
                      <a:endParaRPr lang="sv-FI" sz="900" dirty="0"/>
                    </a:p>
                  </a:txBody>
                  <a:tcPr marL="44832" marR="44832" marT="45721" marB="45721"/>
                </a:tc>
                <a:tc hMerge="1"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99002"/>
                  </a:ext>
                </a:extLst>
              </a:tr>
              <a:tr h="1353665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Engelska</a:t>
                      </a:r>
                      <a:endParaRPr lang="sv-FI" sz="900" dirty="0"/>
                    </a:p>
                  </a:txBody>
                  <a:tcPr marL="44832" marR="44832"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51%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Lång engelska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L="44832" marR="44832" marT="45721" marB="45721"/>
                </a:tc>
                <a:extLst>
                  <a:ext uri="{0D108BD9-81ED-4DB2-BD59-A6C34878D82A}">
                    <a16:rowId xmlns:a16="http://schemas.microsoft.com/office/drawing/2014/main" val="3574525573"/>
                  </a:ext>
                </a:extLst>
              </a:tr>
              <a:tr h="1232418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Finska</a:t>
                      </a:r>
                      <a:endParaRPr lang="sv-FI" sz="900" dirty="0"/>
                    </a:p>
                  </a:txBody>
                  <a:tcPr marL="44832" marR="44832"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60%</a:t>
                      </a:r>
                    </a:p>
                    <a:p>
                      <a:pPr marL="285750" marR="0" lvl="0" indent="-28575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900" dirty="0" smtClean="0"/>
                        <a:t>Inga tröskelkriterier.</a:t>
                      </a:r>
                      <a:endParaRPr lang="sv-FI" sz="9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Andra inhemska språket: finska eller svenska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L="44832" marR="44832" marT="45721" marB="45721"/>
                </a:tc>
                <a:extLst>
                  <a:ext uri="{0D108BD9-81ED-4DB2-BD59-A6C34878D82A}">
                    <a16:rowId xmlns:a16="http://schemas.microsoft.com/office/drawing/2014/main" val="680849308"/>
                  </a:ext>
                </a:extLst>
              </a:tr>
              <a:tr h="173261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Franska</a:t>
                      </a:r>
                      <a:endParaRPr lang="sv-FI" sz="900" dirty="0"/>
                    </a:p>
                  </a:txBody>
                  <a:tcPr marL="44832" marR="44832"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Franska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L="44832" marR="44832" marT="45721" marB="45721"/>
                </a:tc>
                <a:extLst>
                  <a:ext uri="{0D108BD9-81ED-4DB2-BD59-A6C34878D82A}">
                    <a16:rowId xmlns:a16="http://schemas.microsoft.com/office/drawing/2014/main" val="178566972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sz="4000" dirty="0" smtClean="0"/>
              <a:t>FHPT 2020 - SPRÅK</a:t>
            </a:r>
            <a:endParaRPr lang="sv-FI" sz="4000" dirty="0"/>
          </a:p>
        </p:txBody>
      </p:sp>
    </p:spTree>
    <p:extLst>
      <p:ext uri="{BB962C8B-B14F-4D97-AF65-F5344CB8AC3E}">
        <p14:creationId xmlns:p14="http://schemas.microsoft.com/office/powerpoint/2010/main" val="35323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FSE 2020</a:t>
            </a:r>
            <a:endParaRPr lang="sv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835908"/>
              </p:ext>
            </p:extLst>
          </p:nvPr>
        </p:nvGraphicFramePr>
        <p:xfrm>
          <a:off x="877772" y="1596596"/>
          <a:ext cx="10221912" cy="50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29">
                  <a:extLst>
                    <a:ext uri="{9D8B030D-6E8A-4147-A177-3AD203B41FA5}">
                      <a16:colId xmlns:a16="http://schemas.microsoft.com/office/drawing/2014/main" val="3930060456"/>
                    </a:ext>
                  </a:extLst>
                </a:gridCol>
                <a:gridCol w="7832783">
                  <a:extLst>
                    <a:ext uri="{9D8B030D-6E8A-4147-A177-3AD203B41FA5}">
                      <a16:colId xmlns:a16="http://schemas.microsoft.com/office/drawing/2014/main" val="2878969879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sv-FI" sz="100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436986019"/>
                  </a:ext>
                </a:extLst>
              </a:tr>
              <a:tr h="1615348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Ekonomi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60%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Tröskelkriterier: Godkänt vitsord i matematik (lång eller kort).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Matematik (lång eller kort)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Det språk som ger sökanden de högsta poängen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De två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167458970"/>
                  </a:ext>
                </a:extLst>
              </a:tr>
              <a:tr h="1022372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Rättsvetenskap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40%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 fyra ämnen som ger sökanden de högsta poängen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Hen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138318596"/>
                  </a:ext>
                </a:extLst>
              </a:tr>
              <a:tr h="1886989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Samhällsvetenskaper Åbo och Vasa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Tröskelkriterier:</a:t>
                      </a:r>
                      <a:r>
                        <a:rPr lang="sv-FI" sz="1000" baseline="0" dirty="0" smtClean="0"/>
                        <a:t> </a:t>
                      </a:r>
                      <a:r>
                        <a:rPr lang="sv-FI" sz="1000" dirty="0" smtClean="0"/>
                        <a:t>Minst vitsord C i modersmål.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Det ämne som ger sökanden de högsta poängen: filosofi eller historia eller psykologi eller samhällslära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 tre ämnen som ger sökanden de högsta poängen: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realämne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språk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Matematik (lång eller kort)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FI" sz="1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61986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73483"/>
              </p:ext>
            </p:extLst>
          </p:nvPr>
        </p:nvGraphicFramePr>
        <p:xfrm>
          <a:off x="764771" y="66586"/>
          <a:ext cx="10224979" cy="674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305">
                  <a:extLst>
                    <a:ext uri="{9D8B030D-6E8A-4147-A177-3AD203B41FA5}">
                      <a16:colId xmlns:a16="http://schemas.microsoft.com/office/drawing/2014/main" val="224731585"/>
                    </a:ext>
                  </a:extLst>
                </a:gridCol>
                <a:gridCol w="8196674">
                  <a:extLst>
                    <a:ext uri="{9D8B030D-6E8A-4147-A177-3AD203B41FA5}">
                      <a16:colId xmlns:a16="http://schemas.microsoft.com/office/drawing/2014/main" val="3310323440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sv-FI" sz="90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171276584"/>
                  </a:ext>
                </a:extLst>
              </a:tr>
              <a:tr h="1301809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Biovetenskaper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70%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fem ämnen:</a:t>
                      </a:r>
                    </a:p>
                    <a:p>
                      <a:pPr lvl="1"/>
                      <a:r>
                        <a:rPr lang="sv-FI" sz="900" dirty="0" smtClean="0"/>
                        <a:t>Modersmål</a:t>
                      </a:r>
                    </a:p>
                    <a:p>
                      <a:pPr lvl="1"/>
                      <a:r>
                        <a:rPr lang="sv-FI" sz="900" dirty="0" smtClean="0"/>
                        <a:t>Biologi</a:t>
                      </a:r>
                    </a:p>
                    <a:p>
                      <a:pPr lvl="1"/>
                      <a:r>
                        <a:rPr lang="sv-FI" sz="900" dirty="0" smtClean="0"/>
                        <a:t>Matematik (lång eller kort)</a:t>
                      </a:r>
                    </a:p>
                    <a:p>
                      <a:pPr lvl="1"/>
                      <a:r>
                        <a:rPr lang="sv-FI" sz="900" dirty="0" smtClean="0"/>
                        <a:t>De två ämnen som ger sökanden de högsta poängen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67384630"/>
                  </a:ext>
                </a:extLst>
              </a:tr>
              <a:tr h="1172958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Datavetenskap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55%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fyra ämnen:</a:t>
                      </a:r>
                    </a:p>
                    <a:p>
                      <a:pPr lvl="1"/>
                      <a:r>
                        <a:rPr lang="sv-FI" sz="900" dirty="0" smtClean="0"/>
                        <a:t>Modersmål</a:t>
                      </a:r>
                    </a:p>
                    <a:p>
                      <a:pPr lvl="1"/>
                      <a:r>
                        <a:rPr lang="sv-FI" sz="900" dirty="0" smtClean="0"/>
                        <a:t>Matematik (lång eller kort)</a:t>
                      </a:r>
                    </a:p>
                    <a:p>
                      <a:pPr lvl="1"/>
                      <a:r>
                        <a:rPr lang="sv-FI" sz="900" dirty="0" smtClean="0"/>
                        <a:t>De två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4163589957"/>
                  </a:ext>
                </a:extLst>
              </a:tr>
              <a:tr h="1015014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DIA (kemi- och processteknik,</a:t>
                      </a:r>
                      <a:r>
                        <a:rPr lang="sv-FI" sz="900" baseline="0" dirty="0" smtClean="0"/>
                        <a:t> datateknik)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70%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Utbildningsspecifika tröskelkriterier publiceras på hösten 2019.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Alla bör ha avlagt lång matematik i studentexamen med godkänt vitsord.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tre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Lång matematik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Det ämne som ger sökanden högre poäng: fysik eller kemi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451882625"/>
                  </a:ext>
                </a:extLst>
              </a:tr>
              <a:tr h="1601060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Farmaci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70%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sex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Kemi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Biologi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Matematik (lång eller kort)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Ett realämne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Ett språk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363119539"/>
                  </a:ext>
                </a:extLst>
              </a:tr>
              <a:tr h="1205345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Naturvetenskaper </a:t>
                      </a:r>
                    </a:p>
                    <a:p>
                      <a:endParaRPr lang="sv-FI" sz="900" i="1" dirty="0" smtClean="0"/>
                    </a:p>
                    <a:p>
                      <a:r>
                        <a:rPr lang="sv-FI" sz="900" i="1" dirty="0" smtClean="0"/>
                        <a:t>Geologi</a:t>
                      </a:r>
                      <a:r>
                        <a:rPr lang="sv-FI" sz="900" i="1" baseline="0" dirty="0" smtClean="0"/>
                        <a:t> blir 2020 ett eget ansökningsmål men använder samma antagningskriterier som UL i naturvetenskaper</a:t>
                      </a:r>
                      <a:endParaRPr lang="sv-FI" sz="900" i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70%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för fyra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Matematik (lång eller kort)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De två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900" dirty="0" err="1" smtClean="0"/>
                        <a:t>betygsantagningen</a:t>
                      </a:r>
                      <a:r>
                        <a:rPr lang="sv-FI" sz="9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9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79786315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95211" y="548724"/>
            <a:ext cx="2520141" cy="922630"/>
          </a:xfrm>
        </p:spPr>
        <p:txBody>
          <a:bodyPr/>
          <a:lstStyle/>
          <a:p>
            <a:r>
              <a:rPr lang="sv-FI" sz="4400" dirty="0" smtClean="0"/>
              <a:t>FNT 2020</a:t>
            </a:r>
            <a:endParaRPr lang="sv-FI" sz="4400" dirty="0"/>
          </a:p>
        </p:txBody>
      </p:sp>
    </p:spTree>
    <p:extLst>
      <p:ext uri="{BB962C8B-B14F-4D97-AF65-F5344CB8AC3E}">
        <p14:creationId xmlns:p14="http://schemas.microsoft.com/office/powerpoint/2010/main" val="2077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FPV 2020</a:t>
            </a:r>
            <a:endParaRPr lang="sv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532064"/>
              </p:ext>
            </p:extLst>
          </p:nvPr>
        </p:nvGraphicFramePr>
        <p:xfrm>
          <a:off x="636704" y="1530093"/>
          <a:ext cx="10221912" cy="521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569">
                  <a:extLst>
                    <a:ext uri="{9D8B030D-6E8A-4147-A177-3AD203B41FA5}">
                      <a16:colId xmlns:a16="http://schemas.microsoft.com/office/drawing/2014/main" val="2925509975"/>
                    </a:ext>
                  </a:extLst>
                </a:gridCol>
                <a:gridCol w="7741343">
                  <a:extLst>
                    <a:ext uri="{9D8B030D-6E8A-4147-A177-3AD203B41FA5}">
                      <a16:colId xmlns:a16="http://schemas.microsoft.com/office/drawing/2014/main" val="2034837617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sv-FI" sz="100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402600314"/>
                  </a:ext>
                </a:extLst>
              </a:tr>
              <a:tr h="1174775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Lärarutbildningarna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60% (Sökandena väljs till lämplighetstest på basis av betyg)</a:t>
                      </a:r>
                    </a:p>
                    <a:p>
                      <a:pPr marL="285750" marR="0" lvl="0" indent="-28575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Inga tröskelkriterier.</a:t>
                      </a:r>
                      <a:endParaRPr lang="sv-FI" sz="1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fyra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matematik (lång eller kort)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högst ett realämne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högst ett språk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Hen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59460527"/>
                  </a:ext>
                </a:extLst>
              </a:tr>
              <a:tr h="1365965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Hälsovetenskaper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60%</a:t>
                      </a:r>
                    </a:p>
                    <a:p>
                      <a:pPr marL="285750" marR="0" lvl="0" indent="-28575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Inga tröskelkriterier.</a:t>
                      </a:r>
                      <a:endParaRPr lang="sv-FI" sz="1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 fyra ämnen som ger sökanden de högsta poängen enligt alternativ a eller b:</a:t>
                      </a:r>
                    </a:p>
                    <a:p>
                      <a:pPr lvl="2"/>
                      <a:r>
                        <a:rPr lang="sv-FI" sz="1000" dirty="0" smtClean="0">
                          <a:effectLst/>
                        </a:rPr>
                        <a:t>a) Hälsokunskap och de tre ämnen som ger sökanden de högsta poängen</a:t>
                      </a:r>
                    </a:p>
                    <a:p>
                      <a:pPr lvl="2"/>
                      <a:r>
                        <a:rPr lang="sv-FI" sz="1000" dirty="0" smtClean="0">
                          <a:effectLst/>
                        </a:rPr>
                        <a:t>b) De fyra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393387787"/>
                  </a:ext>
                </a:extLst>
              </a:tr>
              <a:tr h="370841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Socialvetenskaper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Tröskelkriterier:</a:t>
                      </a:r>
                      <a:r>
                        <a:rPr lang="sv-FI" sz="1000" baseline="0" dirty="0" smtClean="0"/>
                        <a:t> </a:t>
                      </a:r>
                      <a:r>
                        <a:rPr lang="sv-FI" sz="1000" dirty="0" smtClean="0"/>
                        <a:t>Minst vitsord C i modersmål.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Det ämne som ger sökanden de högsta poängen: filosofi eller historia eller psykologi eller samhällslära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 tre ämnen som ger sökanden de högsta poängen: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realämne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språk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Matematik (lång eller kort)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751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Urvalsprov 2020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Tidtabellen tight, månadsskiftet maj-juni</a:t>
            </a:r>
          </a:p>
          <a:p>
            <a:r>
              <a:rPr lang="sv-FI" dirty="0" smtClean="0"/>
              <a:t>Samarbete psykologi – logopedi</a:t>
            </a:r>
          </a:p>
          <a:p>
            <a:r>
              <a:rPr lang="sv-FI" dirty="0" smtClean="0"/>
              <a:t>Nationella samarbeten: ekonomi, farmaci, datavetenskap, lärarutbildningarna, DIA</a:t>
            </a:r>
          </a:p>
          <a:p>
            <a:r>
              <a:rPr lang="sv-FI" dirty="0" smtClean="0"/>
              <a:t>ÅA samarbete?</a:t>
            </a:r>
          </a:p>
          <a:p>
            <a:r>
              <a:rPr lang="sv-FI" dirty="0" smtClean="0"/>
              <a:t>Just nu uppgörs en gemensam tidtabell nationellt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792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Frågor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FI" dirty="0"/>
              <a:t>Får man poäng för sitt grundexamensbetyg fr.o.m. 2020? Om man får poäng från sitt grundexamensbetyg och dessutom är kombi - vilket betyg beaktas</a:t>
            </a:r>
            <a:r>
              <a:rPr lang="sv-FI" dirty="0" smtClean="0"/>
              <a:t>?</a:t>
            </a:r>
          </a:p>
          <a:p>
            <a:pPr lvl="1"/>
            <a:r>
              <a:rPr lang="sv-FI" dirty="0" smtClean="0"/>
              <a:t>Nej, inga poäng på basis av YI betyg från och med 2020. Sökande som saknar studentexamen eller vars poäng på basis av studentexamen inte räcker hänvisas till urvalsprov</a:t>
            </a:r>
            <a:endParaRPr lang="sv-FI" dirty="0"/>
          </a:p>
          <a:p>
            <a:r>
              <a:rPr lang="sv-FI" dirty="0" smtClean="0"/>
              <a:t>IB </a:t>
            </a:r>
            <a:r>
              <a:rPr lang="sv-FI" dirty="0"/>
              <a:t>studerandes antagning intresserar. </a:t>
            </a:r>
            <a:r>
              <a:rPr lang="sv-FI" dirty="0" err="1"/>
              <a:t>Predicted</a:t>
            </a:r>
            <a:r>
              <a:rPr lang="sv-FI" dirty="0"/>
              <a:t> </a:t>
            </a:r>
            <a:r>
              <a:rPr lang="sv-FI" dirty="0" err="1"/>
              <a:t>grades</a:t>
            </a:r>
            <a:r>
              <a:rPr lang="sv-FI" dirty="0"/>
              <a:t>, deadlines, </a:t>
            </a:r>
            <a:r>
              <a:rPr lang="sv-FI" dirty="0" err="1"/>
              <a:t>electronic</a:t>
            </a:r>
            <a:r>
              <a:rPr lang="sv-FI" dirty="0"/>
              <a:t> </a:t>
            </a:r>
            <a:r>
              <a:rPr lang="sv-FI" dirty="0" err="1"/>
              <a:t>results</a:t>
            </a:r>
            <a:r>
              <a:rPr lang="sv-FI" dirty="0"/>
              <a:t> service, </a:t>
            </a:r>
            <a:r>
              <a:rPr lang="sv-FI" dirty="0" smtClean="0"/>
              <a:t>språkkrav</a:t>
            </a:r>
          </a:p>
          <a:p>
            <a:pPr lvl="1"/>
            <a:r>
              <a:rPr lang="sv-FI" dirty="0" smtClean="0"/>
              <a:t>2019 – IB studerande ska ladda upp eller skicka in </a:t>
            </a:r>
            <a:r>
              <a:rPr lang="sv-FI" dirty="0" err="1" smtClean="0"/>
              <a:t>predicted</a:t>
            </a:r>
            <a:r>
              <a:rPr lang="sv-FI" dirty="0" smtClean="0"/>
              <a:t> </a:t>
            </a:r>
            <a:r>
              <a:rPr lang="sv-FI" dirty="0" err="1" smtClean="0"/>
              <a:t>grades</a:t>
            </a:r>
            <a:r>
              <a:rPr lang="sv-FI" dirty="0" smtClean="0"/>
              <a:t>, ansökan behandlas villkorligt och antagningen är villkorligt fram tills slutliga vitsorden fastställts</a:t>
            </a:r>
          </a:p>
          <a:p>
            <a:pPr lvl="1"/>
            <a:r>
              <a:rPr lang="sv-FI" dirty="0" smtClean="0"/>
              <a:t>Deadline för att skicka in slutligt IB betyg 12.7.2019 kl. 15.00</a:t>
            </a:r>
          </a:p>
          <a:p>
            <a:pPr lvl="1"/>
            <a:r>
              <a:rPr lang="sv-FI" dirty="0" smtClean="0"/>
              <a:t>Språkkrav samma som tidigare</a:t>
            </a:r>
          </a:p>
          <a:p>
            <a:r>
              <a:rPr lang="sv-FI" dirty="0" smtClean="0"/>
              <a:t>Pedagogik</a:t>
            </a:r>
            <a:r>
              <a:rPr lang="sv-FI" dirty="0"/>
              <a:t>: 60% väljs via betyg till lämplighetstest, 40% via urvalsprov till lämplighetstest? Är lämplighetstesten en intervju? Hur kommer urvalsprovet att se ut</a:t>
            </a:r>
            <a:r>
              <a:rPr lang="sv-FI" dirty="0" smtClean="0"/>
              <a:t>?</a:t>
            </a:r>
          </a:p>
          <a:p>
            <a:pPr lvl="1"/>
            <a:r>
              <a:rPr lang="sv-FI" dirty="0" smtClean="0"/>
              <a:t>Lämplighetsbedömningen är en form av intervju, den utarbetas just nu och ÅA är med och </a:t>
            </a:r>
            <a:r>
              <a:rPr lang="sv-FI" dirty="0" err="1" smtClean="0"/>
              <a:t>piloterar</a:t>
            </a:r>
            <a:r>
              <a:rPr lang="sv-FI" dirty="0" smtClean="0"/>
              <a:t> den nya gemensamma modellen denna vår. Urvalsprovet är gemensamt för alla lärarutbildningar. Det handlar om ett nytt prov.</a:t>
            </a:r>
            <a:endParaRPr lang="sv-FI" dirty="0"/>
          </a:p>
          <a:p>
            <a:r>
              <a:rPr lang="sv-FI" dirty="0"/>
              <a:t>Kan ni alls säga någonting till urvalsproven? Kommer de att ändras mycket från de nuvarande</a:t>
            </a:r>
            <a:r>
              <a:rPr lang="sv-FI" dirty="0" smtClean="0"/>
              <a:t>?</a:t>
            </a:r>
          </a:p>
          <a:p>
            <a:pPr lvl="1"/>
            <a:r>
              <a:rPr lang="sv-FI" dirty="0" smtClean="0"/>
              <a:t>Urvalsproven ska ändra på så sätt att de inte ska kräva förberedelser. </a:t>
            </a:r>
          </a:p>
          <a:p>
            <a:pPr lvl="1"/>
            <a:r>
              <a:rPr lang="sv-FI" dirty="0" smtClean="0"/>
              <a:t>Olika urvalsprovssamarbeten utredas, t.ex. möjlighet att ha ett gemensamt prov för flera utbildningar som skulle testa färdigheter för universitetsstudier </a:t>
            </a: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7539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265" y="574679"/>
            <a:ext cx="8354620" cy="1770591"/>
          </a:xfrm>
        </p:spPr>
        <p:txBody>
          <a:bodyPr/>
          <a:lstStyle/>
          <a:p>
            <a:r>
              <a:rPr lang="sv-FI" dirty="0" err="1" smtClean="0"/>
              <a:t>BUSSRundtur</a:t>
            </a:r>
            <a:r>
              <a:rPr lang="sv-FI" dirty="0" smtClean="0"/>
              <a:t> 2019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Planeras på basis av feedback från skolorna och de som varit med</a:t>
            </a:r>
          </a:p>
          <a:p>
            <a:r>
              <a:rPr lang="sv-FI" dirty="0" smtClean="0"/>
              <a:t>Efter höstens studentskrivningar, 6 veckor</a:t>
            </a:r>
          </a:p>
          <a:p>
            <a:r>
              <a:rPr lang="sv-FI" dirty="0" smtClean="0"/>
              <a:t>Vi tar kontakt i januari (OK?) kring datum för turnén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983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UNI/YH januari 2019, mars 2019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Nytt: ÅA och </a:t>
            </a:r>
            <a:r>
              <a:rPr lang="sv-FI" dirty="0" err="1" smtClean="0"/>
              <a:t>Novia</a:t>
            </a:r>
            <a:r>
              <a:rPr lang="sv-FI" dirty="0" smtClean="0"/>
              <a:t> betalar för bussar. </a:t>
            </a:r>
          </a:p>
          <a:p>
            <a:pPr lvl="1"/>
            <a:r>
              <a:rPr lang="sv-FI" dirty="0" smtClean="0"/>
              <a:t>Vi önskar att skolorna samarbetar och samåker om möjligt</a:t>
            </a:r>
          </a:p>
          <a:p>
            <a:r>
              <a:rPr lang="sv-FI" dirty="0" smtClean="0"/>
              <a:t>Ny anmälningsblankett, sista anmälan 12.12</a:t>
            </a:r>
          </a:p>
          <a:p>
            <a:endParaRPr lang="sv-FI" dirty="0"/>
          </a:p>
          <a:p>
            <a:endParaRPr lang="sv-FI" dirty="0" smtClean="0"/>
          </a:p>
          <a:p>
            <a:r>
              <a:rPr lang="sv-FI" smtClean="0">
                <a:hlinkClick r:id="rId2"/>
              </a:rPr>
              <a:t>studienytt_akademin@abo.fi</a:t>
            </a:r>
            <a:r>
              <a:rPr lang="sv-FI" smtClean="0"/>
              <a:t> </a:t>
            </a:r>
            <a:r>
              <a:rPr lang="sv-FI" dirty="0" smtClean="0"/>
              <a:t>– finns du med på </a:t>
            </a:r>
            <a:r>
              <a:rPr lang="sv-FI" smtClean="0"/>
              <a:t>vår e-postlista?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2309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Allmänt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Ny ansökningsblankett i studieinfo.fi</a:t>
            </a:r>
          </a:p>
          <a:p>
            <a:pPr lvl="1"/>
            <a:r>
              <a:rPr lang="sv-FI" dirty="0" smtClean="0"/>
              <a:t>Elektroniska bilagor – sökande laddar själv upp eventuella bilagor med sin ansökan</a:t>
            </a:r>
          </a:p>
          <a:p>
            <a:r>
              <a:rPr lang="sv-FI" dirty="0" smtClean="0"/>
              <a:t>Poäng för YI betyg ges sista gången i samband med antagning 2019 (notera förändringar i IT/datavetenskap samt lärarutbildningens antagningskriterier)</a:t>
            </a:r>
          </a:p>
          <a:p>
            <a:pPr lvl="1"/>
            <a:r>
              <a:rPr lang="sv-FI" dirty="0" smtClean="0"/>
              <a:t>YI-poäng räknas enbart för sådana sökande som deltagit i urvalsprov (undantag samhällsvetenskaper i Vasa som inte ordnar urvalsprov)</a:t>
            </a:r>
            <a:endParaRPr lang="sv-FI" dirty="0" smtClean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5222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FHPT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Inga </a:t>
            </a:r>
            <a:r>
              <a:rPr lang="sv-FI" dirty="0" smtClean="0"/>
              <a:t>förändringar 2019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1034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FPV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 smtClean="0">
                <a:solidFill>
                  <a:srgbClr val="FF0000"/>
                </a:solidFill>
              </a:rPr>
              <a:t>Lärarutbildningarna</a:t>
            </a:r>
          </a:p>
          <a:p>
            <a:pPr lvl="1"/>
            <a:r>
              <a:rPr lang="sv-FI" dirty="0" err="1" smtClean="0"/>
              <a:t>Piloterar</a:t>
            </a:r>
            <a:r>
              <a:rPr lang="sv-FI" dirty="0" smtClean="0"/>
              <a:t> ny </a:t>
            </a:r>
            <a:r>
              <a:rPr lang="sv-FI" dirty="0" smtClean="0"/>
              <a:t>lämplighetsbedömning </a:t>
            </a:r>
            <a:r>
              <a:rPr lang="sv-FI" dirty="0" smtClean="0"/>
              <a:t>2019, samarbete med svenska lärarutbildningarna</a:t>
            </a:r>
          </a:p>
          <a:p>
            <a:pPr lvl="1"/>
            <a:r>
              <a:rPr lang="sv-FI" dirty="0" smtClean="0"/>
              <a:t>Gemensam lärarlämplighetsintervju på svenska</a:t>
            </a:r>
          </a:p>
          <a:p>
            <a:pPr lvl="1"/>
            <a:r>
              <a:rPr lang="sv-FI" dirty="0" smtClean="0"/>
              <a:t>Lägre språkkrav i svenska för Språkbadsutbildningarna</a:t>
            </a:r>
          </a:p>
          <a:p>
            <a:pPr lvl="2"/>
            <a:r>
              <a:rPr lang="sv-FI" dirty="0" smtClean="0"/>
              <a:t>för </a:t>
            </a:r>
            <a:r>
              <a:rPr lang="sv-FI" dirty="0" smtClean="0"/>
              <a:t>språkbadsutbildningarna </a:t>
            </a:r>
            <a:r>
              <a:rPr lang="sv-FI" dirty="0" smtClean="0"/>
              <a:t>godkänns också lämplighetsbedömning på finska (ifall sökande också sökt till en finskspråkig lärarutbildning)</a:t>
            </a:r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39535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1" y="574677"/>
            <a:ext cx="7624484" cy="652546"/>
          </a:xfrm>
        </p:spPr>
        <p:txBody>
          <a:bodyPr/>
          <a:lstStyle/>
          <a:p>
            <a:r>
              <a:rPr lang="sv-FI" dirty="0" smtClean="0"/>
              <a:t>FNT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3" y="1371599"/>
            <a:ext cx="11430000" cy="5943602"/>
          </a:xfrm>
        </p:spPr>
        <p:txBody>
          <a:bodyPr>
            <a:normAutofit fontScale="55000" lnSpcReduction="20000"/>
          </a:bodyPr>
          <a:lstStyle/>
          <a:p>
            <a:pPr marL="457218" lvl="1" indent="0">
              <a:buNone/>
            </a:pPr>
            <a:endParaRPr lang="sv-FI" dirty="0" smtClean="0"/>
          </a:p>
          <a:p>
            <a:pPr marL="400065"/>
            <a:r>
              <a:rPr lang="sv-FI" dirty="0" smtClean="0"/>
              <a:t>För ansökningsmålen </a:t>
            </a:r>
            <a:r>
              <a:rPr lang="sv-FI" sz="2900" b="1" dirty="0"/>
              <a:t>Biovetenskaper</a:t>
            </a:r>
            <a:r>
              <a:rPr lang="sv-FI" sz="2900" b="1" dirty="0"/>
              <a:t>, Farmaci, </a:t>
            </a:r>
            <a:r>
              <a:rPr lang="sv-FI" sz="2900" b="1" dirty="0"/>
              <a:t>Naturvetenskaper </a:t>
            </a:r>
            <a:r>
              <a:rPr lang="sv-FI" dirty="0" smtClean="0"/>
              <a:t>förblir antagningskriterierna lika som 2018. </a:t>
            </a:r>
          </a:p>
          <a:p>
            <a:pPr lvl="1"/>
            <a:endParaRPr lang="sv-FI" sz="2500" dirty="0"/>
          </a:p>
          <a:p>
            <a:r>
              <a:rPr lang="sv-FI" sz="2900" b="1" dirty="0"/>
              <a:t>IT/Datavetenskap</a:t>
            </a:r>
          </a:p>
          <a:p>
            <a:pPr lvl="1"/>
            <a:r>
              <a:rPr lang="sv-FI" sz="2500" dirty="0"/>
              <a:t>Betygskvot (55 %) och urvalsprovskvot. I betygskvoten poängsätts endast studentbetyg. Behöriga sökande som är icke-studenter kan antas i urvalsprovskvoten.</a:t>
            </a:r>
          </a:p>
          <a:p>
            <a:pPr lvl="1"/>
            <a:r>
              <a:rPr lang="sv-FI" sz="2500" dirty="0"/>
              <a:t>Poängsättningen av betyg sker ännu 2019 lika som tidigare (= grundpoäng enligt ÅA:s gemensamma skala och tilläggspoäng för modersmål och lång matematik).</a:t>
            </a:r>
          </a:p>
          <a:p>
            <a:pPr lvl="1"/>
            <a:r>
              <a:rPr lang="sv-FI" sz="2500" dirty="0"/>
              <a:t>Datavetenskap går med i det nationella urvalsprovssamarbetet för datavetenskaper. </a:t>
            </a:r>
            <a:r>
              <a:rPr lang="sv-FI" sz="2500" dirty="0"/>
              <a:t>Mer info finns här (</a:t>
            </a:r>
            <a:r>
              <a:rPr lang="sv-FI" sz="2500" dirty="0"/>
              <a:t>snart </a:t>
            </a:r>
            <a:r>
              <a:rPr lang="sv-FI" sz="2500" dirty="0"/>
              <a:t>också på </a:t>
            </a:r>
            <a:r>
              <a:rPr lang="sv-FI" sz="2500" dirty="0"/>
              <a:t>svenska): </a:t>
            </a:r>
            <a:r>
              <a:rPr lang="sv-FI" sz="2500" dirty="0">
                <a:hlinkClick r:id="rId2"/>
              </a:rPr>
              <a:t>http://tkt-yhteisvalinta.fi</a:t>
            </a:r>
            <a:r>
              <a:rPr lang="sv-FI" sz="2500" dirty="0">
                <a:hlinkClick r:id="rId2"/>
              </a:rPr>
              <a:t>/</a:t>
            </a:r>
            <a:r>
              <a:rPr lang="sv-FI" sz="2500" dirty="0"/>
              <a:t> </a:t>
            </a:r>
          </a:p>
          <a:p>
            <a:pPr lvl="1"/>
            <a:r>
              <a:rPr lang="sv-FI" sz="2500" dirty="0"/>
              <a:t>För Datavetenskap/ÅA  </a:t>
            </a:r>
            <a:r>
              <a:rPr lang="sv-FI" sz="2500" dirty="0" smtClean="0"/>
              <a:t>bör </a:t>
            </a:r>
            <a:r>
              <a:rPr lang="sv-FI" sz="2500" dirty="0"/>
              <a:t>man i urvalsprovet uppnå en summa som är minst 0,4 x summan av provets nationella medeltal. </a:t>
            </a:r>
            <a:br>
              <a:rPr lang="sv-FI" sz="2500" dirty="0"/>
            </a:br>
            <a:endParaRPr lang="sv-FI" sz="2500" dirty="0"/>
          </a:p>
          <a:p>
            <a:r>
              <a:rPr lang="sv-FI" sz="2900" b="1" dirty="0"/>
              <a:t>IT/Datateknik och Kemi- och processteknik (DIA-antagningen)</a:t>
            </a:r>
            <a:endParaRPr lang="sv-FI" sz="2900" dirty="0"/>
          </a:p>
          <a:p>
            <a:pPr lvl="1"/>
            <a:r>
              <a:rPr lang="sv-FI" sz="2500" dirty="0"/>
              <a:t>Betygsantagningen förblir lika som 2018.</a:t>
            </a:r>
          </a:p>
          <a:p>
            <a:pPr lvl="1"/>
            <a:r>
              <a:rPr lang="sv-FI" sz="2500" dirty="0"/>
              <a:t>Ett urvalsprov med två moduler: en obligatorisk matematik modul och en modul med valfria uppgifter (fysik, </a:t>
            </a:r>
            <a:r>
              <a:rPr lang="sv-FI" sz="2500" dirty="0"/>
              <a:t>kemi </a:t>
            </a:r>
            <a:r>
              <a:rPr lang="sv-FI" sz="2500" dirty="0"/>
              <a:t>samt uppgifter </a:t>
            </a:r>
            <a:r>
              <a:rPr lang="sv-FI" sz="2500" dirty="0"/>
              <a:t/>
            </a:r>
            <a:br>
              <a:rPr lang="sv-FI" sz="2500" dirty="0"/>
            </a:br>
            <a:r>
              <a:rPr lang="sv-FI" sz="2500" dirty="0"/>
              <a:t>som </a:t>
            </a:r>
            <a:r>
              <a:rPr lang="sv-FI" sz="2500" dirty="0"/>
              <a:t>mäter teknikbranschens kreativa </a:t>
            </a:r>
            <a:r>
              <a:rPr lang="sv-FI" sz="2500" dirty="0"/>
              <a:t>problemlösningsförmåga).</a:t>
            </a:r>
          </a:p>
          <a:p>
            <a:pPr lvl="1"/>
            <a:r>
              <a:rPr lang="sv-FI" sz="2500" dirty="0"/>
              <a:t>Vid samma poäng rangordnas sökande enligt </a:t>
            </a:r>
            <a:r>
              <a:rPr lang="sv-FI" sz="2500" dirty="0"/>
              <a:t>poängtalet </a:t>
            </a:r>
            <a:r>
              <a:rPr lang="sv-FI" sz="2500" dirty="0"/>
              <a:t>som sökande fått i </a:t>
            </a:r>
            <a:r>
              <a:rPr lang="sv-FI" sz="2500" dirty="0"/>
              <a:t>matematikmodulen.</a:t>
            </a:r>
          </a:p>
          <a:p>
            <a:pPr lvl="1"/>
            <a:r>
              <a:rPr lang="sv-FI" sz="2500" dirty="0"/>
              <a:t> Mera info finns på dia.fi: </a:t>
            </a:r>
            <a:r>
              <a:rPr lang="sv-FI" sz="2500" dirty="0">
                <a:hlinkClick r:id="rId3"/>
              </a:rPr>
              <a:t>https://dia.fi/hemsida/antagningen-foernyas/foernyelser-i-diplomingenjoersutbildningarna/2019-de-gamla-urvalsproven-ersaetts-med-ett-nytt-urvalsprov</a:t>
            </a:r>
            <a:r>
              <a:rPr lang="sv-FI" sz="2500" dirty="0">
                <a:hlinkClick r:id="rId3"/>
              </a:rPr>
              <a:t>/</a:t>
            </a:r>
            <a:r>
              <a:rPr lang="sv-FI" sz="2500" dirty="0"/>
              <a:t> </a:t>
            </a:r>
            <a:endParaRPr lang="sv-FI" sz="2500" dirty="0"/>
          </a:p>
          <a:p>
            <a:pPr marL="0" indent="0">
              <a:buNone/>
            </a:pPr>
            <a:r>
              <a:rPr lang="sv-FI" dirty="0"/>
              <a:t/>
            </a:r>
            <a:br>
              <a:rPr lang="sv-FI" dirty="0"/>
            </a:br>
            <a:r>
              <a:rPr lang="sv-FI" dirty="0"/>
              <a:t/>
            </a:r>
            <a:br>
              <a:rPr lang="sv-FI" dirty="0"/>
            </a:b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21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FSE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Inga förändringar 2019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656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Antal studieplatser och nybörjarkvot </a:t>
            </a:r>
            <a:r>
              <a:rPr lang="sv-FI" dirty="0" smtClean="0"/>
              <a:t>2019</a:t>
            </a:r>
            <a:endParaRPr lang="sv-F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87786"/>
              </p:ext>
            </p:extLst>
          </p:nvPr>
        </p:nvGraphicFramePr>
        <p:xfrm>
          <a:off x="1155473" y="1620821"/>
          <a:ext cx="9534695" cy="50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Utbildning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Antal studieplatser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Nybörjarkvot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96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Kultur, historia och filosofi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Språk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Teologi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22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70 %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Psykologi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55%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Logopedi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15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Klasslärare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72 (av vilka 20 till språkbad)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Specialpedagogik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25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Vuxen-</a:t>
                      </a:r>
                      <a:r>
                        <a:rPr lang="sv-FI" sz="900" baseline="0" dirty="0" smtClean="0"/>
                        <a:t> och allmänpedagogik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17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50%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Lärare i småbarnspedagogik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 (av vilka 20 till språkbad)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Ämneslärare (slöjd och huslig ekonomi)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24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-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Hälsovetenskaper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-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Socialvetenskaper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Ekonomi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80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75%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Samhällsvetenskaper</a:t>
                      </a:r>
                      <a:r>
                        <a:rPr lang="sv-FI" sz="900" baseline="0" dirty="0" smtClean="0"/>
                        <a:t> (</a:t>
                      </a:r>
                      <a:r>
                        <a:rPr lang="sv-FI" sz="900" baseline="0" dirty="0" err="1" smtClean="0"/>
                        <a:t>Åbo+Vasa</a:t>
                      </a:r>
                      <a:r>
                        <a:rPr lang="sv-FI" sz="900" baseline="0" dirty="0" smtClean="0"/>
                        <a:t>)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60+12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75%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pPr algn="l"/>
                      <a:r>
                        <a:rPr lang="sv-FI" sz="900" dirty="0" smtClean="0"/>
                        <a:t>Rättsnotarie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22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Biovetenskaper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40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Naturvetenskaper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40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Farmaci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25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70%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Informationsteknologi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40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3">
                <a:tc>
                  <a:txBody>
                    <a:bodyPr/>
                    <a:lstStyle/>
                    <a:p>
                      <a:r>
                        <a:rPr lang="sv-FI" sz="900" dirty="0" smtClean="0"/>
                        <a:t>Kemi- </a:t>
                      </a:r>
                      <a:r>
                        <a:rPr lang="sv-FI" sz="900" dirty="0" smtClean="0"/>
                        <a:t>och processiteknik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45</a:t>
                      </a:r>
                      <a:endParaRPr lang="sv-FI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sz="900" dirty="0" smtClean="0"/>
                        <a:t>60%</a:t>
                      </a:r>
                      <a:endParaRPr lang="sv-FI" sz="9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2020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FI" dirty="0"/>
              <a:t>Information om universitetens kommande </a:t>
            </a:r>
            <a:endParaRPr lang="sv-FI" dirty="0" smtClean="0"/>
          </a:p>
          <a:p>
            <a:pPr marL="0" indent="0" algn="ctr">
              <a:buNone/>
            </a:pPr>
            <a:r>
              <a:rPr lang="sv-FI" dirty="0" smtClean="0"/>
              <a:t>betygsurvalssamarbete </a:t>
            </a:r>
            <a:r>
              <a:rPr lang="sv-FI" dirty="0"/>
              <a:t>hittas här:</a:t>
            </a:r>
          </a:p>
          <a:p>
            <a:pPr marL="0" indent="0" algn="ctr">
              <a:buNone/>
            </a:pPr>
            <a:endParaRPr lang="sv-FI" dirty="0">
              <a:hlinkClick r:id="rId2"/>
            </a:endParaRPr>
          </a:p>
          <a:p>
            <a:pPr marL="0" indent="0" algn="ctr">
              <a:buNone/>
            </a:pPr>
            <a:r>
              <a:rPr lang="sv-FI" dirty="0" smtClean="0">
                <a:hlinkClick r:id="rId2"/>
              </a:rPr>
              <a:t>https</a:t>
            </a:r>
            <a:r>
              <a:rPr lang="sv-FI" dirty="0">
                <a:hlinkClick r:id="rId2"/>
              </a:rPr>
              <a:t>://studieinfo.fi/wp/for-elev-och-studiehandledare/ansokan-till-hogskolor/reform-av-antagningen-till-hogskolorna-ar-2020/universitetsantagning-2020</a:t>
            </a:r>
            <a:r>
              <a:rPr lang="sv-FI" dirty="0" smtClean="0">
                <a:hlinkClick r:id="rId2"/>
              </a:rPr>
              <a:t>/</a:t>
            </a:r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17607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006821"/>
              </p:ext>
            </p:extLst>
          </p:nvPr>
        </p:nvGraphicFramePr>
        <p:xfrm>
          <a:off x="675550" y="518395"/>
          <a:ext cx="10221913" cy="615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288">
                  <a:extLst>
                    <a:ext uri="{9D8B030D-6E8A-4147-A177-3AD203B41FA5}">
                      <a16:colId xmlns:a16="http://schemas.microsoft.com/office/drawing/2014/main" val="1099475153"/>
                    </a:ext>
                  </a:extLst>
                </a:gridCol>
                <a:gridCol w="8620625">
                  <a:extLst>
                    <a:ext uri="{9D8B030D-6E8A-4147-A177-3AD203B41FA5}">
                      <a16:colId xmlns:a16="http://schemas.microsoft.com/office/drawing/2014/main" val="24975464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sv-FI" sz="10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563527578"/>
                  </a:ext>
                </a:extLst>
              </a:tr>
              <a:tr h="1487476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Logopedi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70%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Tröskelvärde:</a:t>
                      </a:r>
                      <a:r>
                        <a:rPr lang="sv-FI" sz="1000" baseline="0" dirty="0" smtClean="0"/>
                        <a:t> </a:t>
                      </a:r>
                      <a:r>
                        <a:rPr lang="sv-FI" sz="1000" dirty="0" smtClean="0"/>
                        <a:t>Minst vitsord M i modersmål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matematik (lång eller kort)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högst två realämnen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språk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Sökanden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281331826"/>
                  </a:ext>
                </a:extLst>
              </a:tr>
              <a:tr h="1487476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Psykologi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51% (Sökandena väljs till lämplighetstest på basis av betyg.)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Inga tröskelkriterier.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Psykologi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matematik (lång eller kort)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realämne’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ett språk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Hen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39121093"/>
                  </a:ext>
                </a:extLst>
              </a:tr>
              <a:tr h="1066493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Kultur, historia</a:t>
                      </a:r>
                      <a:r>
                        <a:rPr lang="sv-FI" sz="1000" baseline="0" dirty="0" smtClean="0"/>
                        <a:t> och filosofi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Tröskelkriterier: Minst vitsord C i modersmål.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 fyra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En sökande som skrivit färre än fem ämnen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 om tröskelkriterierna uppfylls.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292195423"/>
                  </a:ext>
                </a:extLst>
              </a:tr>
              <a:tr h="1521417">
                <a:tc>
                  <a:txBody>
                    <a:bodyPr/>
                    <a:lstStyle/>
                    <a:p>
                      <a:r>
                        <a:rPr lang="sv-FI" sz="1000" dirty="0" smtClean="0"/>
                        <a:t>Teologi</a:t>
                      </a:r>
                      <a:endParaRPr lang="sv-FI" sz="1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51%</a:t>
                      </a:r>
                    </a:p>
                    <a:p>
                      <a:pPr marL="285750" marR="0" lvl="0" indent="-285750" algn="l" defTabSz="4572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FI" sz="1000" dirty="0" smtClean="0"/>
                        <a:t>Inga tröskelkriterier.</a:t>
                      </a:r>
                      <a:endParaRPr lang="sv-FI" sz="1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för fem ämnen: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Modersmål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Religion eller livsåskådningslära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De tre ämnen som ger sökanden de högsta poängen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Om en sökande saknar något av ovannämnda ämnen får hen inga poäng för det ämnet. Hen beaktas ändå i </a:t>
                      </a:r>
                      <a:r>
                        <a:rPr lang="sv-FI" sz="1000" dirty="0" err="1" smtClean="0"/>
                        <a:t>betygsantagningen</a:t>
                      </a:r>
                      <a:r>
                        <a:rPr lang="sv-FI" sz="10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FI" sz="1000" dirty="0" smtClean="0"/>
                        <a:t>Poäng ges endast en gång per ämne. Man kan endast få poäng för lång eller kort matematik. Sökanden kan få poäng för flera olika språk.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52507967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766" y="889462"/>
            <a:ext cx="3836167" cy="1223051"/>
          </a:xfrm>
        </p:spPr>
        <p:txBody>
          <a:bodyPr/>
          <a:lstStyle/>
          <a:p>
            <a:r>
              <a:rPr lang="sv-FI" dirty="0" smtClean="0"/>
              <a:t>FHPT 2020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866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o_marknadsfor_intern-kom_sve_2014">
  <a:themeElements>
    <a:clrScheme name="Mukautettu 1">
      <a:dk1>
        <a:sysClr val="windowText" lastClr="000000"/>
      </a:dk1>
      <a:lt1>
        <a:sysClr val="window" lastClr="FFFFFF"/>
      </a:lt1>
      <a:dk2>
        <a:srgbClr val="9F092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ABI-info för webben18</Template>
  <TotalTime>14772</TotalTime>
  <Words>2413</Words>
  <Application>Microsoft Office PowerPoint</Application>
  <PresentationFormat>Widescreen</PresentationFormat>
  <Paragraphs>339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Palatino</vt:lpstr>
      <vt:lpstr>Palatino Linotype</vt:lpstr>
      <vt:lpstr>Wingdings</vt:lpstr>
      <vt:lpstr>abo_marknadsfor_intern-kom_sve_2014</vt:lpstr>
      <vt:lpstr>Förändringar i antagningen 2019</vt:lpstr>
      <vt:lpstr>Allmänt</vt:lpstr>
      <vt:lpstr>FHPT</vt:lpstr>
      <vt:lpstr>FPV</vt:lpstr>
      <vt:lpstr>FNT</vt:lpstr>
      <vt:lpstr>FSE</vt:lpstr>
      <vt:lpstr>Antal studieplatser och nybörjarkvot 2019</vt:lpstr>
      <vt:lpstr>2020</vt:lpstr>
      <vt:lpstr>FHPT 2020</vt:lpstr>
      <vt:lpstr>FHPT 2020 - SPRÅK</vt:lpstr>
      <vt:lpstr>FSE 2020</vt:lpstr>
      <vt:lpstr>FNT 2020</vt:lpstr>
      <vt:lpstr>FPV 2020</vt:lpstr>
      <vt:lpstr>Urvalsprov 2020</vt:lpstr>
      <vt:lpstr>Frågor</vt:lpstr>
      <vt:lpstr>BUSSRundtur 2019</vt:lpstr>
      <vt:lpstr>UNI/YH januari 2019, mars 2019</vt:lpstr>
    </vt:vector>
  </TitlesOfParts>
  <Company>Åbo Akademi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Förändringar i antagningen 2018</dc:title>
  <dc:creator>Gurli-Maria Gardberg</dc:creator>
  <cp:lastModifiedBy>Gurli-Maria Gardberg</cp:lastModifiedBy>
  <cp:revision>41</cp:revision>
  <cp:lastPrinted>2018-10-02T07:28:40Z</cp:lastPrinted>
  <dcterms:created xsi:type="dcterms:W3CDTF">2017-09-07T13:58:42Z</dcterms:created>
  <dcterms:modified xsi:type="dcterms:W3CDTF">2018-11-06T10:23:50Z</dcterms:modified>
</cp:coreProperties>
</file>