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39" d="100"/>
          <a:sy n="39" d="100"/>
        </p:scale>
        <p:origin x="1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7F217-ED2F-41BE-912B-51B694177E47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143B-FA16-4B55-9D0D-127FC67AEAC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2666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36274-F2B9-4C45-BBB4-0EDF4CD651A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6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36274-F2B9-4C45-BBB4-0EDF4CD651A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62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36274-F2B9-4C45-BBB4-0EDF4CD651A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53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1849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1416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723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2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9" y="4953000"/>
            <a:ext cx="8231744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i-FI" smtClean="0"/>
              <a:t>Projekt i reformeringen av studerandeurvalen 2017-2019</a:t>
            </a:r>
            <a:endParaRPr lang="fi-FI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8AFC-E71F-4AC1-94BE-D6B1EC74DF3E}" type="datetime1">
              <a:rPr lang="en-US" smtClean="0"/>
              <a:t>1/18/2018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914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i-FI" smtClean="0"/>
              <a:t>Projekt i reformeringen av studerandeurvalen 2017-2019</a:t>
            </a:r>
            <a:endParaRPr lang="fi-FI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E335-645A-4ED7-9B41-87B669D52932}" type="datetime1">
              <a:rPr lang="en-US" smtClean="0"/>
              <a:t>1/18/2018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78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514601"/>
            <a:ext cx="9146382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990600"/>
            <a:ext cx="8231744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i-FI" smtClean="0"/>
              <a:t>Projekt i reformeringen av studerandeurvalen 2017-2019</a:t>
            </a:r>
            <a:endParaRPr lang="fi-FI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A2B5-8052-48B1-970D-7F46040A23F3}" type="datetime1">
              <a:rPr lang="en-US" smtClean="0"/>
              <a:t>1/18/2018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57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1" y="1828800"/>
            <a:ext cx="464636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99" y="1828800"/>
            <a:ext cx="464941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i-FI" smtClean="0"/>
              <a:t>Projekt i reformeringen av studerandeurvalen 2017-2019</a:t>
            </a:r>
            <a:endParaRPr lang="fi-FI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AAB-A884-45F7-9A26-ED6BD04D1BFB}" type="datetime1">
              <a:rPr lang="en-US" smtClean="0"/>
              <a:t>1/18/2018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2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464636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1" y="2667000"/>
            <a:ext cx="464636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150" y="1828800"/>
            <a:ext cx="464636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150" y="2667000"/>
            <a:ext cx="464636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i-FI" smtClean="0"/>
              <a:t>Projekt i reformeringen av studerandeurvalen 2017-2019</a:t>
            </a:r>
            <a:endParaRPr lang="fi-FI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664-668A-4258-A75F-9D64D4121612}" type="datetime1">
              <a:rPr lang="en-US" smtClean="0"/>
              <a:t>1/18/2018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4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i-FI" smtClean="0"/>
              <a:t>Projekt i reformeringen av studerandeurvalen 2017-2019</a:t>
            </a:r>
            <a:endParaRPr lang="fi-FI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12E8-B339-4C5C-9D6C-3A0DB6409666}" type="datetime1">
              <a:rPr lang="en-US" smtClean="0"/>
              <a:t>1/18/2018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2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i-FI" smtClean="0"/>
              <a:t>Projekt i reformeringen av studerandeurvalen 2017-2019</a:t>
            </a:r>
            <a:endParaRPr lang="fi-FI"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E0F7-2D37-49BF-9887-92A451D9DBF9}" type="datetime1">
              <a:rPr lang="en-US" smtClean="0"/>
              <a:t>1/18/2018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1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1362" y="838200"/>
            <a:ext cx="6173809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i-FI" smtClean="0"/>
              <a:t>Projekt i reformeringen av studerandeurvalen 2017-2019</a:t>
            </a:r>
            <a:endParaRPr lang="fi-FI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1B89-980C-464A-8B9B-EEAF77DA71F7}" type="datetime1">
              <a:rPr lang="en-US" smtClean="0"/>
              <a:t>1/18/2018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02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79553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6241" y="836610"/>
            <a:ext cx="5868929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42" y="458788"/>
            <a:ext cx="6627951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i-FI" smtClean="0"/>
              <a:t>Projekt i reformeringen av studerandeurvalen 2017-2019</a:t>
            </a:r>
            <a:endParaRPr lang="fi-FI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76BF-7F18-4B1E-BF36-F3A41ABE4844}" type="datetime1">
              <a:rPr lang="en-US" smtClean="0"/>
              <a:t>1/18/2018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7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4552" y="533400"/>
            <a:ext cx="1371957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8" y="533400"/>
            <a:ext cx="8079305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i-FI" smtClean="0"/>
              <a:t>Projekt i reformeringen av studerandeurvalen 2017-2019</a:t>
            </a:r>
            <a:endParaRPr lang="fi-FI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2C5F-34D3-47D9-9C64-36B20EED5E4E}" type="datetime1">
              <a:rPr lang="en-US" smtClean="0"/>
              <a:t>1/18/2018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0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5026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69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6072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5145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2645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9495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1474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B7F9-F86D-4077-9D88-ACD809E01339}" type="datetimeFigureOut">
              <a:rPr lang="sv-FI" smtClean="0"/>
              <a:t>18.1.2018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6A95-C493-4920-B346-8A0C0D42AAD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6287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96037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8345" y="6172201"/>
            <a:ext cx="686425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Projekt i reformeringen av studerandeurvalen 2017-2019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11255" y="6172201"/>
            <a:ext cx="13204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A160E50-90C0-4327-AF7A-BCBF1A63083B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5652" y="6172201"/>
            <a:ext cx="9908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1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 smtClean="0"/>
              <a:t>Antagningsreformen 2020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158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8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Krav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 smtClean="0"/>
              <a:t>mera</a:t>
            </a:r>
            <a:r>
              <a:rPr lang="fi-FI" dirty="0" smtClean="0"/>
              <a:t> </a:t>
            </a:r>
            <a:r>
              <a:rPr lang="fi-FI" dirty="0" err="1" smtClean="0"/>
              <a:t>sammanhållna</a:t>
            </a:r>
            <a:r>
              <a:rPr lang="fi-FI" dirty="0" smtClean="0"/>
              <a:t> </a:t>
            </a:r>
            <a:r>
              <a:rPr lang="fi-FI" dirty="0" err="1" smtClean="0"/>
              <a:t>förfaringssätt</a:t>
            </a:r>
            <a:r>
              <a:rPr lang="fi-FI" dirty="0" smtClean="0"/>
              <a:t> </a:t>
            </a:r>
            <a:r>
              <a:rPr lang="fi-FI" dirty="0"/>
              <a:t>i </a:t>
            </a:r>
            <a:r>
              <a:rPr lang="fi-FI" dirty="0" err="1" smtClean="0"/>
              <a:t>urvalen</a:t>
            </a:r>
            <a:r>
              <a:rPr lang="fi-FI" dirty="0"/>
              <a:t/>
            </a:r>
            <a:br>
              <a:rPr lang="fi-FI" dirty="0"/>
            </a:b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2020 </a:t>
            </a:r>
            <a:r>
              <a:rPr lang="fi-FI" dirty="0" err="1" smtClean="0"/>
              <a:t>ska</a:t>
            </a:r>
            <a:r>
              <a:rPr lang="fi-FI" dirty="0" smtClean="0"/>
              <a:t> </a:t>
            </a:r>
            <a:r>
              <a:rPr lang="fi-FI" dirty="0" err="1" smtClean="0"/>
              <a:t>betygsantagning</a:t>
            </a:r>
            <a:r>
              <a:rPr lang="fi-FI" dirty="0" smtClean="0"/>
              <a:t> vara </a:t>
            </a:r>
            <a:r>
              <a:rPr lang="fi-FI" dirty="0" err="1" smtClean="0"/>
              <a:t>det</a:t>
            </a:r>
            <a:r>
              <a:rPr lang="fi-FI" dirty="0" smtClean="0"/>
              <a:t> </a:t>
            </a:r>
            <a:r>
              <a:rPr lang="fi-FI" dirty="0" err="1" smtClean="0"/>
              <a:t>huvudsakliga</a:t>
            </a:r>
            <a:r>
              <a:rPr lang="fi-FI" dirty="0" smtClean="0"/>
              <a:t> </a:t>
            </a:r>
            <a:r>
              <a:rPr lang="fi-FI" dirty="0" err="1" smtClean="0"/>
              <a:t>antagningssättet</a:t>
            </a:r>
            <a:endParaRPr lang="fi-FI" dirty="0" smtClean="0"/>
          </a:p>
          <a:p>
            <a:pPr lvl="1"/>
            <a:r>
              <a:rPr lang="fi-FI" dirty="0" smtClean="0"/>
              <a:t>I </a:t>
            </a:r>
            <a:r>
              <a:rPr lang="fi-FI" dirty="0" err="1" smtClean="0"/>
              <a:t>praktiken</a:t>
            </a:r>
            <a:r>
              <a:rPr lang="fi-FI" dirty="0" smtClean="0"/>
              <a:t> </a:t>
            </a:r>
            <a:r>
              <a:rPr lang="fi-FI" dirty="0" err="1" smtClean="0"/>
              <a:t>betyder</a:t>
            </a:r>
            <a:r>
              <a:rPr lang="fi-FI" dirty="0" smtClean="0"/>
              <a:t> </a:t>
            </a:r>
            <a:r>
              <a:rPr lang="fi-FI" dirty="0" err="1" smtClean="0"/>
              <a:t>det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över</a:t>
            </a:r>
            <a:r>
              <a:rPr lang="fi-FI" dirty="0" smtClean="0"/>
              <a:t> 50% av </a:t>
            </a:r>
            <a:r>
              <a:rPr lang="fi-FI" dirty="0" err="1" smtClean="0"/>
              <a:t>platserna</a:t>
            </a:r>
            <a:r>
              <a:rPr lang="fi-FI" dirty="0" smtClean="0"/>
              <a:t> </a:t>
            </a:r>
            <a:r>
              <a:rPr lang="fi-FI" dirty="0" err="1" smtClean="0"/>
              <a:t>fördelas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basis</a:t>
            </a:r>
            <a:r>
              <a:rPr lang="fi-FI" dirty="0" smtClean="0"/>
              <a:t> av </a:t>
            </a:r>
            <a:r>
              <a:rPr lang="fi-FI" dirty="0" err="1" smtClean="0"/>
              <a:t>resultat</a:t>
            </a:r>
            <a:r>
              <a:rPr lang="fi-FI" dirty="0" smtClean="0"/>
              <a:t> i </a:t>
            </a:r>
            <a:r>
              <a:rPr lang="fi-FI" dirty="0" err="1" smtClean="0"/>
              <a:t>studentexamen</a:t>
            </a:r>
            <a:endParaRPr lang="fi-FI" dirty="0" smtClean="0"/>
          </a:p>
          <a:p>
            <a:pPr lvl="1"/>
            <a:r>
              <a:rPr lang="fi-FI" dirty="0" err="1" smtClean="0"/>
              <a:t>Universiteten</a:t>
            </a:r>
            <a:r>
              <a:rPr lang="fi-FI" dirty="0" smtClean="0"/>
              <a:t> </a:t>
            </a:r>
            <a:r>
              <a:rPr lang="fi-FI" dirty="0" err="1" smtClean="0"/>
              <a:t>tagot</a:t>
            </a:r>
            <a:r>
              <a:rPr lang="fi-FI" dirty="0" smtClean="0"/>
              <a:t> </a:t>
            </a:r>
            <a:r>
              <a:rPr lang="fi-FI" dirty="0" err="1" smtClean="0"/>
              <a:t>fram</a:t>
            </a:r>
            <a:r>
              <a:rPr lang="fi-FI" dirty="0" smtClean="0"/>
              <a:t> en </a:t>
            </a:r>
            <a:r>
              <a:rPr lang="fi-FI" dirty="0" err="1" smtClean="0"/>
              <a:t>gemensam</a:t>
            </a:r>
            <a:r>
              <a:rPr lang="fi-FI" dirty="0" smtClean="0"/>
              <a:t> </a:t>
            </a:r>
            <a:r>
              <a:rPr lang="fi-FI" dirty="0" err="1" smtClean="0"/>
              <a:t>modell</a:t>
            </a:r>
            <a:r>
              <a:rPr lang="fi-FI" dirty="0" smtClean="0"/>
              <a:t> för </a:t>
            </a:r>
            <a:r>
              <a:rPr lang="fi-FI" dirty="0" err="1" smtClean="0"/>
              <a:t>poängberäkning</a:t>
            </a:r>
            <a:r>
              <a:rPr lang="fi-FI" dirty="0" smtClean="0"/>
              <a:t> i </a:t>
            </a:r>
            <a:r>
              <a:rPr lang="fi-FI" dirty="0" err="1" smtClean="0"/>
              <a:t>direktantagning</a:t>
            </a:r>
            <a:endParaRPr lang="fi-FI" dirty="0" smtClean="0"/>
          </a:p>
          <a:p>
            <a:pPr lvl="1"/>
            <a:r>
              <a:rPr lang="fi-FI" dirty="0" err="1" smtClean="0"/>
              <a:t>Universiteten</a:t>
            </a:r>
            <a:r>
              <a:rPr lang="fi-FI" dirty="0" smtClean="0"/>
              <a:t> </a:t>
            </a:r>
            <a:r>
              <a:rPr lang="fi-FI" dirty="0" err="1" smtClean="0"/>
              <a:t>ger</a:t>
            </a:r>
            <a:r>
              <a:rPr lang="fi-FI" dirty="0" smtClean="0"/>
              <a:t> </a:t>
            </a:r>
            <a:r>
              <a:rPr lang="fi-FI" dirty="0" err="1" smtClean="0"/>
              <a:t>sina</a:t>
            </a:r>
            <a:r>
              <a:rPr lang="fi-FI" dirty="0" smtClean="0"/>
              <a:t> </a:t>
            </a:r>
            <a:r>
              <a:rPr lang="fi-FI" dirty="0" err="1" smtClean="0"/>
              <a:t>utlåtande</a:t>
            </a:r>
            <a:r>
              <a:rPr lang="fi-FI" dirty="0" smtClean="0"/>
              <a:t> 31.1.2018</a:t>
            </a:r>
          </a:p>
          <a:p>
            <a:pPr lvl="1"/>
            <a:r>
              <a:rPr lang="fi-FI" dirty="0" err="1" smtClean="0"/>
              <a:t>Beslut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ny</a:t>
            </a:r>
            <a:r>
              <a:rPr lang="fi-FI" dirty="0" smtClean="0"/>
              <a:t> </a:t>
            </a:r>
            <a:r>
              <a:rPr lang="fi-FI" dirty="0" err="1" smtClean="0"/>
              <a:t>modell</a:t>
            </a:r>
            <a:r>
              <a:rPr lang="fi-FI" dirty="0" smtClean="0"/>
              <a:t> </a:t>
            </a:r>
            <a:r>
              <a:rPr lang="fi-FI" dirty="0" err="1" smtClean="0"/>
              <a:t>april</a:t>
            </a:r>
            <a:r>
              <a:rPr lang="fi-FI" dirty="0" smtClean="0"/>
              <a:t> 2014</a:t>
            </a:r>
          </a:p>
          <a:p>
            <a:pPr lvl="1"/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skolor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sökande</a:t>
            </a:r>
            <a:r>
              <a:rPr lang="fi-FI" dirty="0" smtClean="0"/>
              <a:t> i </a:t>
            </a:r>
            <a:r>
              <a:rPr lang="fi-FI" dirty="0" err="1" smtClean="0"/>
              <a:t>maj</a:t>
            </a:r>
            <a:r>
              <a:rPr lang="fi-FI" dirty="0" smtClean="0"/>
              <a:t> 2018</a:t>
            </a:r>
          </a:p>
          <a:p>
            <a:pPr lvl="1"/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urvalsgrunder</a:t>
            </a:r>
            <a:r>
              <a:rPr lang="fi-FI" dirty="0" smtClean="0"/>
              <a:t> </a:t>
            </a:r>
            <a:r>
              <a:rPr lang="fi-FI" dirty="0" err="1" smtClean="0"/>
              <a:t>klara</a:t>
            </a:r>
            <a:r>
              <a:rPr lang="fi-FI" dirty="0" smtClean="0"/>
              <a:t> i </a:t>
            </a:r>
            <a:r>
              <a:rPr lang="fi-FI" dirty="0" err="1" smtClean="0"/>
              <a:t>augusti</a:t>
            </a:r>
            <a:r>
              <a:rPr lang="fi-FI" dirty="0" smtClean="0"/>
              <a:t> 2018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2044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Krav på </a:t>
            </a:r>
            <a:r>
              <a:rPr lang="sv-FI" dirty="0" err="1" smtClean="0"/>
              <a:t>sammarbete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dirty="0" smtClean="0"/>
              <a:t>Samarbete</a:t>
            </a:r>
          </a:p>
          <a:p>
            <a:pPr lvl="1"/>
            <a:r>
              <a:rPr lang="sv-FI" dirty="0" smtClean="0"/>
              <a:t>mellan olika universitet inom branscher</a:t>
            </a:r>
          </a:p>
          <a:p>
            <a:pPr lvl="2"/>
            <a:r>
              <a:rPr lang="sv-FI" dirty="0" smtClean="0"/>
              <a:t>För ÅA:s del DIA, ekonomantagningen men också diskussioner också inom andra </a:t>
            </a:r>
            <a:r>
              <a:rPr lang="sv-FI" dirty="0" err="1" smtClean="0"/>
              <a:t>brancher</a:t>
            </a:r>
            <a:endParaRPr lang="sv-FI" dirty="0" smtClean="0"/>
          </a:p>
          <a:p>
            <a:pPr lvl="1"/>
            <a:r>
              <a:rPr lang="sv-FI" dirty="0" smtClean="0"/>
              <a:t>mellan olika branscher i ett universitet</a:t>
            </a:r>
          </a:p>
          <a:p>
            <a:pPr lvl="2"/>
            <a:r>
              <a:rPr lang="sv-FI" dirty="0" smtClean="0"/>
              <a:t>De ansökningsmål som inte kan ingå i nationella samarbeten, kan de samarbeta inom en ÅA modell?</a:t>
            </a:r>
          </a:p>
          <a:p>
            <a:r>
              <a:rPr lang="sv-FI" dirty="0" smtClean="0"/>
              <a:t>Målsättningen:</a:t>
            </a:r>
          </a:p>
          <a:p>
            <a:pPr lvl="1"/>
            <a:r>
              <a:rPr lang="sv-FI" dirty="0" smtClean="0"/>
              <a:t>Möjligast enkel modell som galdrar tillräckligt</a:t>
            </a:r>
          </a:p>
          <a:p>
            <a:pPr lvl="1"/>
            <a:r>
              <a:rPr lang="sv-FI" dirty="0" smtClean="0"/>
              <a:t>Nationellt samarbete där det går</a:t>
            </a:r>
          </a:p>
          <a:p>
            <a:pPr lvl="1"/>
            <a:r>
              <a:rPr lang="sv-FI" dirty="0" smtClean="0"/>
              <a:t>Mera samarbete inom ÅA mellan utbildningarna t.ex. </a:t>
            </a:r>
            <a:r>
              <a:rPr lang="sv-FI" dirty="0"/>
              <a:t>g</a:t>
            </a:r>
            <a:r>
              <a:rPr lang="sv-FI" dirty="0" smtClean="0"/>
              <a:t>ällande urvalsprov</a:t>
            </a:r>
          </a:p>
        </p:txBody>
      </p:sp>
    </p:spTree>
    <p:extLst>
      <p:ext uri="{BB962C8B-B14F-4D97-AF65-F5344CB8AC3E}">
        <p14:creationId xmlns:p14="http://schemas.microsoft.com/office/powerpoint/2010/main" val="64473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Nytt poängsättningsverktyg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err="1" smtClean="0"/>
              <a:t>Sortering</a:t>
            </a:r>
            <a:endParaRPr lang="fi-FI" dirty="0" smtClean="0"/>
          </a:p>
          <a:p>
            <a:r>
              <a:rPr lang="fi-FI" dirty="0" err="1" smtClean="0"/>
              <a:t>Flexibilitet</a:t>
            </a:r>
            <a:endParaRPr lang="fi-FI" dirty="0" smtClean="0"/>
          </a:p>
          <a:p>
            <a:r>
              <a:rPr lang="fi-FI" dirty="0" err="1" smtClean="0"/>
              <a:t>Vitsord</a:t>
            </a:r>
            <a:r>
              <a:rPr lang="fi-FI" dirty="0" smtClean="0"/>
              <a:t> i </a:t>
            </a:r>
            <a:r>
              <a:rPr lang="fi-FI" dirty="0" err="1" smtClean="0"/>
              <a:t>studentexamen</a:t>
            </a:r>
            <a:r>
              <a:rPr lang="fi-FI" dirty="0" smtClean="0"/>
              <a:t>, </a:t>
            </a:r>
            <a:r>
              <a:rPr lang="fi-FI" dirty="0" err="1" smtClean="0"/>
              <a:t>inga</a:t>
            </a:r>
            <a:r>
              <a:rPr lang="fi-FI" dirty="0" smtClean="0"/>
              <a:t> ”</a:t>
            </a:r>
            <a:r>
              <a:rPr lang="fi-FI" dirty="0" err="1" smtClean="0"/>
              <a:t>råpoäng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Ämneskorg</a:t>
            </a:r>
            <a:r>
              <a:rPr lang="fi-FI" dirty="0" smtClean="0"/>
              <a:t>”</a:t>
            </a:r>
          </a:p>
          <a:p>
            <a:pPr lvl="1"/>
            <a:r>
              <a:rPr lang="fi-FI" dirty="0" smtClean="0"/>
              <a:t>Man </a:t>
            </a:r>
            <a:r>
              <a:rPr lang="fi-FI" dirty="0" err="1" smtClean="0"/>
              <a:t>får</a:t>
            </a:r>
            <a:r>
              <a:rPr lang="fi-FI" dirty="0" smtClean="0"/>
              <a:t> </a:t>
            </a:r>
            <a:r>
              <a:rPr lang="fi-FI" dirty="0" err="1" smtClean="0"/>
              <a:t>poäng</a:t>
            </a:r>
            <a:r>
              <a:rPr lang="fi-FI" dirty="0" smtClean="0"/>
              <a:t> i </a:t>
            </a:r>
            <a:r>
              <a:rPr lang="fi-FI" dirty="0" err="1" smtClean="0"/>
              <a:t>bästa</a:t>
            </a:r>
            <a:r>
              <a:rPr lang="fi-FI" dirty="0" smtClean="0"/>
              <a:t> </a:t>
            </a:r>
            <a:r>
              <a:rPr lang="fi-FI" dirty="0" err="1" smtClean="0"/>
              <a:t>vitsord</a:t>
            </a:r>
            <a:r>
              <a:rPr lang="fi-FI" dirty="0" smtClean="0"/>
              <a:t> i </a:t>
            </a:r>
            <a:r>
              <a:rPr lang="fi-FI" dirty="0" err="1" smtClean="0"/>
              <a:t>vissa</a:t>
            </a:r>
            <a:r>
              <a:rPr lang="fi-FI" dirty="0" smtClean="0"/>
              <a:t> </a:t>
            </a:r>
            <a:r>
              <a:rPr lang="fi-FI" dirty="0" err="1" smtClean="0"/>
              <a:t>ämnesgrupper</a:t>
            </a:r>
            <a:r>
              <a:rPr lang="fi-FI" dirty="0" smtClean="0"/>
              <a:t>, </a:t>
            </a:r>
            <a:r>
              <a:rPr lang="fi-FI" dirty="0" err="1" smtClean="0"/>
              <a:t>inte</a:t>
            </a:r>
            <a:r>
              <a:rPr lang="fi-FI" dirty="0" smtClean="0"/>
              <a:t> i </a:t>
            </a:r>
            <a:r>
              <a:rPr lang="fi-FI" dirty="0" err="1" smtClean="0"/>
              <a:t>vilken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helst</a:t>
            </a:r>
            <a:r>
              <a:rPr lang="fi-FI" dirty="0" smtClean="0"/>
              <a:t> </a:t>
            </a:r>
            <a:r>
              <a:rPr lang="fi-FI" dirty="0" err="1" smtClean="0"/>
              <a:t>ämne</a:t>
            </a:r>
            <a:endParaRPr lang="fi-FI" dirty="0" smtClean="0"/>
          </a:p>
          <a:p>
            <a:r>
              <a:rPr lang="fi-FI" dirty="0" err="1" smtClean="0"/>
              <a:t>Betoning</a:t>
            </a:r>
            <a:r>
              <a:rPr lang="fi-FI" dirty="0" smtClean="0"/>
              <a:t> av </a:t>
            </a:r>
            <a:r>
              <a:rPr lang="fi-FI" dirty="0" err="1" smtClean="0"/>
              <a:t>ämnena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Modersmål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matematik</a:t>
            </a:r>
            <a:r>
              <a:rPr lang="fi-FI" dirty="0" smtClean="0"/>
              <a:t> </a:t>
            </a:r>
            <a:r>
              <a:rPr lang="fi-FI" dirty="0" err="1" smtClean="0"/>
              <a:t>betonas</a:t>
            </a:r>
            <a:endParaRPr lang="fi-FI" dirty="0" smtClean="0"/>
          </a:p>
          <a:p>
            <a:pPr lvl="1"/>
            <a:r>
              <a:rPr lang="fi-FI" dirty="0" err="1" smtClean="0"/>
              <a:t>Kursantal</a:t>
            </a:r>
            <a:r>
              <a:rPr lang="fi-FI" dirty="0" smtClean="0"/>
              <a:t> i </a:t>
            </a:r>
            <a:r>
              <a:rPr lang="fi-FI" dirty="0" err="1" smtClean="0"/>
              <a:t>gymnasiets</a:t>
            </a:r>
            <a:r>
              <a:rPr lang="fi-FI" dirty="0" smtClean="0"/>
              <a:t> </a:t>
            </a:r>
            <a:r>
              <a:rPr lang="fi-FI" dirty="0" err="1" smtClean="0"/>
              <a:t>läroplan</a:t>
            </a:r>
            <a:endParaRPr lang="fi-FI" dirty="0" smtClean="0"/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det</a:t>
            </a:r>
            <a:r>
              <a:rPr lang="fi-FI" dirty="0" smtClean="0"/>
              <a:t> vi </a:t>
            </a:r>
            <a:r>
              <a:rPr lang="fi-FI" dirty="0" err="1" smtClean="0"/>
              <a:t>behöver</a:t>
            </a:r>
            <a:r>
              <a:rPr lang="fi-FI" dirty="0"/>
              <a:t> </a:t>
            </a:r>
            <a:r>
              <a:rPr lang="fi-FI" dirty="0" err="1" smtClean="0"/>
              <a:t>bestämma</a:t>
            </a:r>
            <a:r>
              <a:rPr lang="fi-FI" dirty="0" smtClean="0"/>
              <a:t>?</a:t>
            </a:r>
          </a:p>
          <a:p>
            <a:pPr lvl="1"/>
            <a:r>
              <a:rPr lang="sv-FI" dirty="0" smtClean="0"/>
              <a:t>Vad vill vi betona? – val av en poängtabell</a:t>
            </a:r>
          </a:p>
          <a:p>
            <a:pPr lvl="1"/>
            <a:r>
              <a:rPr lang="sv-FI" dirty="0" smtClean="0"/>
              <a:t>Hur många ämnen ska vi beakta? – val av en plockningsmodell</a:t>
            </a:r>
          </a:p>
          <a:p>
            <a:pPr lvl="1"/>
            <a:r>
              <a:rPr lang="sv-FI" dirty="0" smtClean="0"/>
              <a:t>Vill en utbildning betona ett viss ämne? – val av ett betonade ämne</a:t>
            </a:r>
          </a:p>
          <a:p>
            <a:pPr lvl="1"/>
            <a:endParaRPr lang="fi-FI" dirty="0" smtClean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2788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591344"/>
          </a:xfrm>
        </p:spPr>
        <p:txBody>
          <a:bodyPr/>
          <a:lstStyle/>
          <a:p>
            <a:r>
              <a:rPr lang="fi-FI" dirty="0" err="1" smtClean="0"/>
              <a:t>Poängtabell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147" y="5445224"/>
            <a:ext cx="9601200" cy="1024136"/>
          </a:xfrm>
        </p:spPr>
        <p:txBody>
          <a:bodyPr>
            <a:normAutofit/>
          </a:bodyPr>
          <a:lstStyle/>
          <a:p>
            <a:r>
              <a:rPr lang="fi-FI" sz="1600" dirty="0" err="1"/>
              <a:t>Beaktas</a:t>
            </a:r>
            <a:r>
              <a:rPr lang="fi-FI" sz="1600" dirty="0"/>
              <a:t> i </a:t>
            </a:r>
            <a:r>
              <a:rPr lang="fi-FI" sz="1600" dirty="0" err="1"/>
              <a:t>varje</a:t>
            </a:r>
            <a:r>
              <a:rPr lang="fi-FI" sz="1600" dirty="0"/>
              <a:t> </a:t>
            </a:r>
            <a:r>
              <a:rPr lang="fi-FI" sz="1600" dirty="0" err="1"/>
              <a:t>fall</a:t>
            </a:r>
            <a:r>
              <a:rPr lang="fi-FI" sz="1600" dirty="0"/>
              <a:t>:  </a:t>
            </a:r>
            <a:r>
              <a:rPr lang="fi-FI" sz="1600" dirty="0" err="1"/>
              <a:t>modersmål</a:t>
            </a:r>
            <a:r>
              <a:rPr lang="fi-FI" sz="1600" dirty="0"/>
              <a:t> (+</a:t>
            </a:r>
            <a:r>
              <a:rPr lang="fi-FI" sz="1600" dirty="0" err="1"/>
              <a:t>det</a:t>
            </a:r>
            <a:r>
              <a:rPr lang="fi-FI" sz="1600" dirty="0"/>
              <a:t> </a:t>
            </a:r>
            <a:r>
              <a:rPr lang="fi-FI" sz="1600" dirty="0" err="1"/>
              <a:t>betonade</a:t>
            </a:r>
            <a:r>
              <a:rPr lang="fi-FI" sz="1600" dirty="0"/>
              <a:t> </a:t>
            </a:r>
            <a:r>
              <a:rPr lang="fi-FI" sz="1600" dirty="0" err="1"/>
              <a:t>ämnet</a:t>
            </a:r>
            <a:r>
              <a:rPr lang="fi-FI" sz="1600" dirty="0"/>
              <a:t> </a:t>
            </a:r>
            <a:r>
              <a:rPr lang="fi-FI" sz="1600" dirty="0"/>
              <a:t>+ </a:t>
            </a:r>
            <a:r>
              <a:rPr lang="fi-FI" sz="1600" dirty="0" err="1"/>
              <a:t>matematik</a:t>
            </a:r>
            <a:r>
              <a:rPr lang="fi-FI" sz="1600" dirty="0"/>
              <a:t>)</a:t>
            </a:r>
          </a:p>
          <a:p>
            <a:r>
              <a:rPr lang="fi-FI" sz="1600" dirty="0" err="1"/>
              <a:t>Ämneskorg</a:t>
            </a:r>
            <a:r>
              <a:rPr lang="fi-FI" sz="1600" dirty="0"/>
              <a:t>: </a:t>
            </a:r>
            <a:r>
              <a:rPr lang="fi-FI" sz="1600" dirty="0" err="1"/>
              <a:t>ämnet</a:t>
            </a:r>
            <a:r>
              <a:rPr lang="fi-FI" sz="1600" dirty="0"/>
              <a:t> </a:t>
            </a:r>
            <a:r>
              <a:rPr lang="fi-FI" sz="1600" dirty="0" err="1"/>
              <a:t>som</a:t>
            </a:r>
            <a:r>
              <a:rPr lang="fi-FI" sz="1600" dirty="0"/>
              <a:t> </a:t>
            </a:r>
            <a:r>
              <a:rPr lang="fi-FI" sz="1600" dirty="0" err="1"/>
              <a:t>ger</a:t>
            </a:r>
            <a:r>
              <a:rPr lang="fi-FI" sz="1600" dirty="0"/>
              <a:t> </a:t>
            </a:r>
            <a:r>
              <a:rPr lang="fi-FI" sz="1600" dirty="0" err="1"/>
              <a:t>bästa</a:t>
            </a:r>
            <a:r>
              <a:rPr lang="fi-FI" sz="1600" dirty="0"/>
              <a:t> </a:t>
            </a:r>
            <a:r>
              <a:rPr lang="fi-FI" sz="1600" dirty="0" err="1"/>
              <a:t>poäng</a:t>
            </a:r>
            <a:r>
              <a:rPr lang="fi-FI" sz="1600" dirty="0"/>
              <a:t> i ett </a:t>
            </a:r>
            <a:r>
              <a:rPr lang="fi-FI" sz="1600" dirty="0" err="1"/>
              <a:t>korg</a:t>
            </a:r>
            <a:r>
              <a:rPr lang="fi-FI" sz="1600" dirty="0"/>
              <a:t> </a:t>
            </a:r>
            <a:r>
              <a:rPr lang="fi-FI" sz="1600" dirty="0" err="1"/>
              <a:t>beaktas</a:t>
            </a:r>
            <a:endParaRPr lang="fi-FI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448" y="6469361"/>
            <a:ext cx="6862462" cy="273049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  <a:latin typeface="Palatino Linotype"/>
              </a:rPr>
              <a:t>Projekt i reformeringen av studerandeurvalen 2017-2019</a:t>
            </a:r>
            <a:endParaRPr lang="fi-FI" dirty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88441"/>
            <a:ext cx="11711060" cy="361380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7995431" y="5013177"/>
            <a:ext cx="4221304" cy="13941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dirty="0" err="1">
                <a:solidFill>
                  <a:prstClr val="white"/>
                </a:solidFill>
                <a:latin typeface="Palatino Linotype"/>
              </a:rPr>
              <a:t>Beaktas</a:t>
            </a:r>
            <a:r>
              <a:rPr lang="fi-FI" sz="1500" dirty="0">
                <a:solidFill>
                  <a:prstClr val="white"/>
                </a:solidFill>
                <a:latin typeface="Palatino Linotype"/>
              </a:rPr>
              <a:t> i </a:t>
            </a:r>
            <a:r>
              <a:rPr lang="fi-FI" sz="1500" dirty="0" err="1">
                <a:solidFill>
                  <a:prstClr val="white"/>
                </a:solidFill>
                <a:latin typeface="Palatino Linotype"/>
              </a:rPr>
              <a:t>varje</a:t>
            </a:r>
            <a:r>
              <a:rPr lang="fi-FI" sz="1500" dirty="0">
                <a:solidFill>
                  <a:prstClr val="white"/>
                </a:solidFill>
                <a:latin typeface="Palatino Linotype"/>
              </a:rPr>
              <a:t> </a:t>
            </a:r>
            <a:r>
              <a:rPr lang="fi-FI" sz="1500" dirty="0" err="1">
                <a:solidFill>
                  <a:prstClr val="white"/>
                </a:solidFill>
                <a:latin typeface="Palatino Linotype"/>
              </a:rPr>
              <a:t>fall</a:t>
            </a:r>
            <a:r>
              <a:rPr lang="fi-FI" sz="1500" dirty="0">
                <a:solidFill>
                  <a:prstClr val="white"/>
                </a:solidFill>
                <a:latin typeface="Palatino Linotype"/>
              </a:rPr>
              <a:t> ≠ </a:t>
            </a:r>
            <a:r>
              <a:rPr lang="fi-FI" sz="1500" dirty="0" err="1">
                <a:solidFill>
                  <a:prstClr val="white"/>
                </a:solidFill>
                <a:latin typeface="Palatino Linotype"/>
              </a:rPr>
              <a:t>obligatorisk</a:t>
            </a:r>
            <a:r>
              <a:rPr lang="fi-FI" sz="1500" dirty="0">
                <a:solidFill>
                  <a:prstClr val="white"/>
                </a:solidFill>
                <a:latin typeface="Palatino Linotype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9456" y="1432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  <a:latin typeface="Palatino Linotype"/>
              </a:rPr>
              <a:t>Betonar</a:t>
            </a:r>
            <a:r>
              <a:rPr lang="fi-FI" dirty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Palatino Linotype"/>
              </a:rPr>
              <a:t>realämnen</a:t>
            </a:r>
            <a:endParaRPr lang="fi-FI" dirty="0">
              <a:solidFill>
                <a:srgbClr val="FF0000"/>
              </a:solidFill>
              <a:latin typeface="Palatino Linotyp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8458" y="13608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  <a:latin typeface="Palatino Linotype"/>
              </a:rPr>
              <a:t>Betonar</a:t>
            </a:r>
            <a:r>
              <a:rPr lang="fi-FI" dirty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Palatino Linotype"/>
              </a:rPr>
              <a:t>språk</a:t>
            </a:r>
            <a:endParaRPr lang="fi-FI" dirty="0">
              <a:solidFill>
                <a:srgbClr val="FF0000"/>
              </a:solidFill>
              <a:latin typeface="Palatino Linotyp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8328" y="91923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  <a:latin typeface="Palatino Linotype"/>
              </a:rPr>
              <a:t>Betonar</a:t>
            </a:r>
            <a:r>
              <a:rPr lang="fi-FI" dirty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Palatino Linotype"/>
              </a:rPr>
              <a:t>matematik</a:t>
            </a:r>
            <a:r>
              <a:rPr lang="fi-FI" dirty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Palatino Linotype"/>
              </a:rPr>
              <a:t>och</a:t>
            </a:r>
            <a:r>
              <a:rPr lang="fi-FI" dirty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Palatino Linotype"/>
              </a:rPr>
              <a:t>naturvetenskapliga</a:t>
            </a:r>
            <a:r>
              <a:rPr lang="fi-FI" dirty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Palatino Linotype"/>
              </a:rPr>
              <a:t>ämnen</a:t>
            </a:r>
            <a:endParaRPr lang="fi-FI" dirty="0">
              <a:solidFill>
                <a:srgbClr val="FF0000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6034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116632"/>
            <a:ext cx="9601200" cy="807368"/>
          </a:xfrm>
        </p:spPr>
        <p:txBody>
          <a:bodyPr/>
          <a:lstStyle/>
          <a:p>
            <a:r>
              <a:rPr lang="sv-FI" dirty="0" err="1" smtClean="0"/>
              <a:t>Plocknigsmodell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908720"/>
            <a:ext cx="10058400" cy="48336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15480" y="6390413"/>
            <a:ext cx="6862462" cy="273049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  <a:latin typeface="Palatino Linotype"/>
              </a:rPr>
              <a:t>Projekt i reformeringen av studerandeurvalen 2017-2019</a:t>
            </a:r>
            <a:endParaRPr lang="fi-FI" dirty="0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2625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Det</a:t>
            </a:r>
            <a:r>
              <a:rPr lang="fi-FI" dirty="0" smtClean="0"/>
              <a:t> </a:t>
            </a:r>
            <a:r>
              <a:rPr lang="fi-FI" dirty="0" err="1" smtClean="0"/>
              <a:t>betonade</a:t>
            </a:r>
            <a:r>
              <a:rPr lang="fi-FI" dirty="0" smtClean="0"/>
              <a:t> </a:t>
            </a:r>
            <a:r>
              <a:rPr lang="fi-FI" dirty="0" err="1" smtClean="0"/>
              <a:t>ämnet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Kan</a:t>
            </a:r>
            <a:r>
              <a:rPr lang="fi-FI" dirty="0" smtClean="0"/>
              <a:t> vara ett </a:t>
            </a:r>
            <a:r>
              <a:rPr lang="fi-FI" dirty="0" err="1" smtClean="0"/>
              <a:t>realämne</a:t>
            </a:r>
            <a:r>
              <a:rPr lang="fi-FI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ett </a:t>
            </a:r>
            <a:r>
              <a:rPr lang="fi-FI" dirty="0" err="1" smtClean="0"/>
              <a:t>språk</a:t>
            </a:r>
            <a:r>
              <a:rPr lang="fi-FI" dirty="0" smtClean="0"/>
              <a:t>/en </a:t>
            </a:r>
            <a:r>
              <a:rPr lang="fi-FI" dirty="0" err="1" smtClean="0"/>
              <a:t>språknivå</a:t>
            </a:r>
            <a:endParaRPr lang="fi-FI" dirty="0" smtClean="0"/>
          </a:p>
          <a:p>
            <a:r>
              <a:rPr lang="fi-FI" dirty="0" err="1" smtClean="0"/>
              <a:t>Ger</a:t>
            </a:r>
            <a:r>
              <a:rPr lang="fi-FI" dirty="0" smtClean="0"/>
              <a:t> </a:t>
            </a:r>
            <a:r>
              <a:rPr lang="fi-FI" dirty="0" err="1" smtClean="0"/>
              <a:t>mer</a:t>
            </a:r>
            <a:r>
              <a:rPr lang="fi-FI" dirty="0" smtClean="0"/>
              <a:t> </a:t>
            </a:r>
            <a:r>
              <a:rPr lang="fi-FI" dirty="0" err="1" smtClean="0"/>
              <a:t>poäng</a:t>
            </a:r>
            <a:r>
              <a:rPr lang="fi-FI" dirty="0" smtClean="0"/>
              <a:t> </a:t>
            </a:r>
            <a:r>
              <a:rPr lang="fi-FI" dirty="0" err="1" smtClean="0"/>
              <a:t>än</a:t>
            </a:r>
            <a:r>
              <a:rPr lang="fi-FI" dirty="0" smtClean="0"/>
              <a:t> </a:t>
            </a:r>
            <a:r>
              <a:rPr lang="fi-FI" dirty="0" err="1" smtClean="0"/>
              <a:t>vanligen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5480" y="6309321"/>
            <a:ext cx="6862462" cy="273049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  <a:latin typeface="Palatino Linotype"/>
              </a:rPr>
              <a:t>Projekt i reformeringen av studerandeurvalen 2017-2019</a:t>
            </a:r>
            <a:endParaRPr lang="fi-FI" dirty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12" y="2749635"/>
            <a:ext cx="3947132" cy="3450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03912" y="3645024"/>
            <a:ext cx="367240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477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Hur tänker vi på ÅA?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Nuvarande poängberäkningen har brister och kan inte användas i </a:t>
            </a:r>
            <a:r>
              <a:rPr lang="sv-FI" dirty="0" err="1" smtClean="0"/>
              <a:t>betygsantagning</a:t>
            </a:r>
            <a:endParaRPr lang="sv-FI" dirty="0" smtClean="0"/>
          </a:p>
          <a:p>
            <a:r>
              <a:rPr lang="sv-FI" dirty="0" smtClean="0"/>
              <a:t>Finlandssvenska sökande söker lite annorlunda? Man söker till flera olika utbildningar, gagnas mindre av branschvist samarbete?</a:t>
            </a:r>
          </a:p>
          <a:p>
            <a:r>
              <a:rPr lang="sv-FI" dirty="0" smtClean="0"/>
              <a:t>Många positiva aspekter av reformen</a:t>
            </a:r>
          </a:p>
          <a:p>
            <a:r>
              <a:rPr lang="sv-FI" dirty="0" smtClean="0"/>
              <a:t>Urvalsprovsvägen blir en riktig andra chans (inte som nu då vi beaktar både grundpoäng och urvalsprovsresultat)</a:t>
            </a:r>
          </a:p>
          <a:p>
            <a:r>
              <a:rPr lang="sv-FI" dirty="0" smtClean="0"/>
              <a:t>Tidtabellen största utmaningen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1729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364</Words>
  <Application>Microsoft Office PowerPoint</Application>
  <PresentationFormat>Widescreen</PresentationFormat>
  <Paragraphs>58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Office Theme</vt:lpstr>
      <vt:lpstr>Watercolor_16x9</vt:lpstr>
      <vt:lpstr>Antagningsreformen 2020</vt:lpstr>
      <vt:lpstr>Krav på mera sammanhållna förfaringssätt i urvalen </vt:lpstr>
      <vt:lpstr>Krav på sammarbete</vt:lpstr>
      <vt:lpstr>Nytt poängsättningsverktyg</vt:lpstr>
      <vt:lpstr>Poängtabell</vt:lpstr>
      <vt:lpstr>Plocknigsmodell</vt:lpstr>
      <vt:lpstr>Det betonade ämnet</vt:lpstr>
      <vt:lpstr>Hur tänker vi på ÅA?</vt:lpstr>
    </vt:vector>
  </TitlesOfParts>
  <Company>Åbo Akademi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Antagningsreformen 2020</dc:title>
  <dc:creator>Gurli-Maria Gardberg</dc:creator>
  <cp:lastModifiedBy>Gurli-Maria Gardberg</cp:lastModifiedBy>
  <cp:revision>5</cp:revision>
  <dcterms:created xsi:type="dcterms:W3CDTF">2018-01-18T13:01:18Z</dcterms:created>
  <dcterms:modified xsi:type="dcterms:W3CDTF">2018-01-19T08:14:39Z</dcterms:modified>
</cp:coreProperties>
</file>